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8"/>
  </p:notesMasterIdLst>
  <p:sldIdLst>
    <p:sldId id="331" r:id="rId5"/>
    <p:sldId id="327" r:id="rId6"/>
    <p:sldId id="368" r:id="rId7"/>
    <p:sldId id="366" r:id="rId8"/>
    <p:sldId id="343" r:id="rId9"/>
    <p:sldId id="352" r:id="rId10"/>
    <p:sldId id="373" r:id="rId11"/>
    <p:sldId id="374" r:id="rId12"/>
    <p:sldId id="375" r:id="rId13"/>
    <p:sldId id="372" r:id="rId14"/>
    <p:sldId id="364" r:id="rId15"/>
    <p:sldId id="370" r:id="rId16"/>
    <p:sldId id="377" r:id="rId1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cadémie" id="{0B896E98-F45E-4768-8620-EDDF394BE181}">
          <p14:sldIdLst>
            <p14:sldId id="331"/>
            <p14:sldId id="327"/>
            <p14:sldId id="368"/>
            <p14:sldId id="366"/>
            <p14:sldId id="343"/>
            <p14:sldId id="352"/>
            <p14:sldId id="373"/>
            <p14:sldId id="374"/>
            <p14:sldId id="375"/>
            <p14:sldId id="372"/>
            <p14:sldId id="364"/>
            <p14:sldId id="370"/>
            <p14:sldId id="3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04" userDrawn="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5B15"/>
    <a:srgbClr val="3B3B3B"/>
    <a:srgbClr val="C7A793"/>
    <a:srgbClr val="AE6114"/>
    <a:srgbClr val="000091"/>
    <a:srgbClr val="2734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15"/>
    <p:restoredTop sz="85147" autoAdjust="0"/>
  </p:normalViewPr>
  <p:slideViewPr>
    <p:cSldViewPr showGuides="1">
      <p:cViewPr varScale="1">
        <p:scale>
          <a:sx n="82" d="100"/>
          <a:sy n="82" d="100"/>
        </p:scale>
        <p:origin x="978" y="84"/>
      </p:cViewPr>
      <p:guideLst>
        <p:guide orient="horz" pos="1620"/>
        <p:guide orient="horz" pos="191"/>
        <p:guide orient="horz" pos="854"/>
        <p:guide orient="horz" pos="804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EB33CE-F746-4AEB-8C92-A3C16755A2A4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69D958C5-927B-4182-939C-1972872308A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Carrières juridiques</a:t>
          </a:r>
          <a:endParaRPr lang="fr-FR" dirty="0"/>
        </a:p>
      </dgm:t>
    </dgm:pt>
    <dgm:pt modelId="{9EA7D8F6-C121-4B53-BCCD-3ED739179F26}" type="parTrans" cxnId="{7247BE41-FCE9-42E2-9570-6F8D65E200A4}">
      <dgm:prSet/>
      <dgm:spPr/>
      <dgm:t>
        <a:bodyPr/>
        <a:lstStyle/>
        <a:p>
          <a:endParaRPr lang="fr-FR"/>
        </a:p>
      </dgm:t>
    </dgm:pt>
    <dgm:pt modelId="{F366E90D-0C5B-4B11-A124-180E5EE1174A}" type="sibTrans" cxnId="{7247BE41-FCE9-42E2-9570-6F8D65E200A4}">
      <dgm:prSet/>
      <dgm:spPr/>
      <dgm:t>
        <a:bodyPr/>
        <a:lstStyle/>
        <a:p>
          <a:endParaRPr lang="fr-FR"/>
        </a:p>
      </dgm:t>
    </dgm:pt>
    <dgm:pt modelId="{65648893-B37D-4549-AB3A-12ECAEAFA3E4}">
      <dgm:prSet phldrT="[Texte]"/>
      <dgm:spPr>
        <a:solidFill>
          <a:srgbClr val="F75B15"/>
        </a:solidFill>
      </dgm:spPr>
      <dgm:t>
        <a:bodyPr/>
        <a:lstStyle/>
        <a:p>
          <a:r>
            <a:rPr lang="fr-FR" dirty="0" smtClean="0"/>
            <a:t>Gestion administrative et commerciale des organisations - GACO</a:t>
          </a:r>
          <a:endParaRPr lang="fr-FR" dirty="0"/>
        </a:p>
      </dgm:t>
    </dgm:pt>
    <dgm:pt modelId="{50220FE7-8049-490A-8C2E-E7D99C92454D}" type="parTrans" cxnId="{27AAA1FA-6D12-4B77-8827-552B2CD7AA21}">
      <dgm:prSet/>
      <dgm:spPr/>
      <dgm:t>
        <a:bodyPr/>
        <a:lstStyle/>
        <a:p>
          <a:endParaRPr lang="fr-FR"/>
        </a:p>
      </dgm:t>
    </dgm:pt>
    <dgm:pt modelId="{836CA07D-42A8-4FB9-A49C-CB464955F10B}" type="sibTrans" cxnId="{27AAA1FA-6D12-4B77-8827-552B2CD7AA21}">
      <dgm:prSet/>
      <dgm:spPr/>
      <dgm:t>
        <a:bodyPr/>
        <a:lstStyle/>
        <a:p>
          <a:endParaRPr lang="fr-FR"/>
        </a:p>
      </dgm:t>
    </dgm:pt>
    <dgm:pt modelId="{321D44E8-57AF-478C-AA78-9A381CD157BA}">
      <dgm:prSet phldrT="[Texte]"/>
      <dgm:spPr>
        <a:solidFill>
          <a:srgbClr val="00B0F0"/>
        </a:solidFill>
      </dgm:spPr>
      <dgm:t>
        <a:bodyPr/>
        <a:lstStyle/>
        <a:p>
          <a:r>
            <a:rPr lang="fr-FR" dirty="0" smtClean="0"/>
            <a:t>Techniques de commercialisation - TC</a:t>
          </a:r>
          <a:endParaRPr lang="fr-FR" dirty="0"/>
        </a:p>
      </dgm:t>
    </dgm:pt>
    <dgm:pt modelId="{470C48B6-9B90-430E-91CA-97FBBFC2C989}" type="parTrans" cxnId="{167DB470-0B2D-4EDD-9DFA-B9D1E6C55272}">
      <dgm:prSet/>
      <dgm:spPr/>
      <dgm:t>
        <a:bodyPr/>
        <a:lstStyle/>
        <a:p>
          <a:endParaRPr lang="fr-FR"/>
        </a:p>
      </dgm:t>
    </dgm:pt>
    <dgm:pt modelId="{3EB08902-7AA1-4FD1-A2E5-8666C2B0A509}" type="sibTrans" cxnId="{167DB470-0B2D-4EDD-9DFA-B9D1E6C55272}">
      <dgm:prSet/>
      <dgm:spPr/>
      <dgm:t>
        <a:bodyPr/>
        <a:lstStyle/>
        <a:p>
          <a:endParaRPr lang="fr-FR"/>
        </a:p>
      </dgm:t>
    </dgm:pt>
    <dgm:pt modelId="{07443CE0-CBAF-40AD-886D-EB5C5BFD1B74}">
      <dgm:prSet phldrT="[Texte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dirty="0" smtClean="0"/>
            <a:t>Informatique</a:t>
          </a:r>
          <a:endParaRPr lang="fr-FR" dirty="0"/>
        </a:p>
      </dgm:t>
    </dgm:pt>
    <dgm:pt modelId="{0A75ECA3-0A30-404A-A0AB-A5A49CD2D8B8}" type="parTrans" cxnId="{C90C53C9-AD1B-45F3-B512-23911963AFDF}">
      <dgm:prSet/>
      <dgm:spPr/>
      <dgm:t>
        <a:bodyPr/>
        <a:lstStyle/>
        <a:p>
          <a:endParaRPr lang="fr-FR"/>
        </a:p>
      </dgm:t>
    </dgm:pt>
    <dgm:pt modelId="{9FF1ABAE-C29B-4200-99A0-2E1C8B2DA809}" type="sibTrans" cxnId="{C90C53C9-AD1B-45F3-B512-23911963AFDF}">
      <dgm:prSet/>
      <dgm:spPr/>
      <dgm:t>
        <a:bodyPr/>
        <a:lstStyle/>
        <a:p>
          <a:endParaRPr lang="fr-FR"/>
        </a:p>
      </dgm:t>
    </dgm:pt>
    <dgm:pt modelId="{AF62E84F-1AF8-434C-9A8B-577482E4CA1D}">
      <dgm:prSet phldrT="[Texte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dirty="0" smtClean="0"/>
            <a:t>Métiers du multimédia et de l’internet - MMI </a:t>
          </a:r>
          <a:endParaRPr lang="fr-FR" dirty="0"/>
        </a:p>
      </dgm:t>
    </dgm:pt>
    <dgm:pt modelId="{63EF8B12-D3FC-4166-8DF7-670B067F762C}" type="parTrans" cxnId="{9D465229-93CE-4DC6-B6B5-68D12AFF53B4}">
      <dgm:prSet/>
      <dgm:spPr/>
      <dgm:t>
        <a:bodyPr/>
        <a:lstStyle/>
        <a:p>
          <a:endParaRPr lang="fr-FR"/>
        </a:p>
      </dgm:t>
    </dgm:pt>
    <dgm:pt modelId="{4C73924D-6FD1-4598-9878-ABB2C058E7DB}" type="sibTrans" cxnId="{9D465229-93CE-4DC6-B6B5-68D12AFF53B4}">
      <dgm:prSet/>
      <dgm:spPr/>
      <dgm:t>
        <a:bodyPr/>
        <a:lstStyle/>
        <a:p>
          <a:endParaRPr lang="fr-FR"/>
        </a:p>
      </dgm:t>
    </dgm:pt>
    <dgm:pt modelId="{D7552710-E113-4030-9F8C-88EA930E5DEB}">
      <dgm:prSet/>
      <dgm:spPr>
        <a:solidFill>
          <a:srgbClr val="F75B15"/>
        </a:solidFill>
      </dgm:spPr>
      <dgm:t>
        <a:bodyPr/>
        <a:lstStyle/>
        <a:p>
          <a:r>
            <a:rPr lang="fr-FR" dirty="0" smtClean="0"/>
            <a:t>Gestion des entreprises et des administrations - GEA</a:t>
          </a:r>
          <a:endParaRPr lang="fr-FR" dirty="0"/>
        </a:p>
      </dgm:t>
    </dgm:pt>
    <dgm:pt modelId="{206E60CF-ACEB-478B-8CEA-0F67C018E021}" type="parTrans" cxnId="{08D14DBA-199C-42B3-94DC-DC5AC5AB2BE0}">
      <dgm:prSet/>
      <dgm:spPr/>
      <dgm:t>
        <a:bodyPr/>
        <a:lstStyle/>
        <a:p>
          <a:endParaRPr lang="fr-FR"/>
        </a:p>
      </dgm:t>
    </dgm:pt>
    <dgm:pt modelId="{40AF9D12-FD52-416A-8495-ECEB619F4230}" type="sibTrans" cxnId="{08D14DBA-199C-42B3-94DC-DC5AC5AB2BE0}">
      <dgm:prSet/>
      <dgm:spPr/>
      <dgm:t>
        <a:bodyPr/>
        <a:lstStyle/>
        <a:p>
          <a:endParaRPr lang="fr-FR"/>
        </a:p>
      </dgm:t>
    </dgm:pt>
    <dgm:pt modelId="{4AF31869-3720-40E6-AABA-9A784982DBF7}">
      <dgm:prSet phldrT="[Texte]"/>
      <dgm:spPr>
        <a:solidFill>
          <a:srgbClr val="F75B15"/>
        </a:solidFill>
      </dgm:spPr>
      <dgm:t>
        <a:bodyPr/>
        <a:lstStyle/>
        <a:p>
          <a:r>
            <a:rPr lang="fr-FR" dirty="0" smtClean="0"/>
            <a:t>Management de la logistique et des transports - MLT</a:t>
          </a:r>
          <a:endParaRPr lang="fr-FR" dirty="0"/>
        </a:p>
      </dgm:t>
    </dgm:pt>
    <dgm:pt modelId="{B709C056-8E97-4B94-B688-911B09CB22DD}" type="parTrans" cxnId="{100DF92A-4D88-4947-B553-41BDBECD8CE3}">
      <dgm:prSet/>
      <dgm:spPr/>
      <dgm:t>
        <a:bodyPr/>
        <a:lstStyle/>
        <a:p>
          <a:endParaRPr lang="fr-FR"/>
        </a:p>
      </dgm:t>
    </dgm:pt>
    <dgm:pt modelId="{2A07738B-7341-4D7C-9E09-9DCC6E74AA99}" type="sibTrans" cxnId="{100DF92A-4D88-4947-B553-41BDBECD8CE3}">
      <dgm:prSet/>
      <dgm:spPr/>
      <dgm:t>
        <a:bodyPr/>
        <a:lstStyle/>
        <a:p>
          <a:endParaRPr lang="fr-FR"/>
        </a:p>
      </dgm:t>
    </dgm:pt>
    <dgm:pt modelId="{54648AC2-F0DE-488E-BE97-F86BCBD4FB45}">
      <dgm:prSet phldrT="[Texte]"/>
      <dgm:spPr>
        <a:solidFill>
          <a:schemeClr val="accent1">
            <a:lumMod val="75000"/>
            <a:lumOff val="25000"/>
          </a:schemeClr>
        </a:solidFill>
      </dgm:spPr>
      <dgm:t>
        <a:bodyPr/>
        <a:lstStyle/>
        <a:p>
          <a:r>
            <a:rPr lang="fr-FR" dirty="0" smtClean="0"/>
            <a:t>Information – communication - </a:t>
          </a:r>
          <a:r>
            <a:rPr lang="fr-FR" dirty="0" err="1" smtClean="0"/>
            <a:t>InfoCom</a:t>
          </a:r>
          <a:endParaRPr lang="fr-FR" dirty="0"/>
        </a:p>
      </dgm:t>
    </dgm:pt>
    <dgm:pt modelId="{0AD6AB9A-E03A-4E01-A981-6F7E1B13B4F8}" type="parTrans" cxnId="{DD572301-F759-4181-A958-804E67434A63}">
      <dgm:prSet/>
      <dgm:spPr/>
      <dgm:t>
        <a:bodyPr/>
        <a:lstStyle/>
        <a:p>
          <a:endParaRPr lang="fr-FR"/>
        </a:p>
      </dgm:t>
    </dgm:pt>
    <dgm:pt modelId="{5B04F316-1D99-45E0-B365-7FE48186D444}" type="sibTrans" cxnId="{DD572301-F759-4181-A958-804E67434A63}">
      <dgm:prSet/>
      <dgm:spPr/>
      <dgm:t>
        <a:bodyPr/>
        <a:lstStyle/>
        <a:p>
          <a:endParaRPr lang="fr-FR"/>
        </a:p>
      </dgm:t>
    </dgm:pt>
    <dgm:pt modelId="{BF60A781-8224-4810-B789-ADCBA7A42E39}" type="pres">
      <dgm:prSet presAssocID="{2DEB33CE-F746-4AEB-8C92-A3C16755A2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47BAF63-26BA-48F4-ADF2-39389F168966}" type="pres">
      <dgm:prSet presAssocID="{69D958C5-927B-4182-939C-1972872308A3}" presName="parentText" presStyleLbl="node1" presStyleIdx="0" presStyleCnt="8" custLinFactNeighborY="4754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C7238B-C159-4BE5-9210-D5AF05109255}" type="pres">
      <dgm:prSet presAssocID="{F366E90D-0C5B-4B11-A124-180E5EE1174A}" presName="spacer" presStyleCnt="0"/>
      <dgm:spPr/>
    </dgm:pt>
    <dgm:pt modelId="{8A115A51-1389-4BBA-A1E9-3A8CE056E746}" type="pres">
      <dgm:prSet presAssocID="{65648893-B37D-4549-AB3A-12ECAEAFA3E4}" presName="parentText" presStyleLbl="node1" presStyleIdx="1" presStyleCnt="8" custLinFactNeighborY="-5499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D4E308-E5AE-4F40-9F50-713B75174BED}" type="pres">
      <dgm:prSet presAssocID="{836CA07D-42A8-4FB9-A49C-CB464955F10B}" presName="spacer" presStyleCnt="0"/>
      <dgm:spPr/>
    </dgm:pt>
    <dgm:pt modelId="{C0132F22-DDF9-4DE9-9B9A-FE8681786A9A}" type="pres">
      <dgm:prSet presAssocID="{4AF31869-3720-40E6-AABA-9A784982DBF7}" presName="parentText" presStyleLbl="node1" presStyleIdx="2" presStyleCnt="8" custLinFactY="9089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4709A9-388D-4DCA-91F2-8819B86E26E3}" type="pres">
      <dgm:prSet presAssocID="{2A07738B-7341-4D7C-9E09-9DCC6E74AA99}" presName="spacer" presStyleCnt="0"/>
      <dgm:spPr/>
    </dgm:pt>
    <dgm:pt modelId="{8668F022-9167-432B-86A0-168251564A34}" type="pres">
      <dgm:prSet presAssocID="{54648AC2-F0DE-488E-BE97-F86BCBD4FB45}" presName="parentText" presStyleLbl="node1" presStyleIdx="3" presStyleCnt="8" custLinFactY="196413" custLinFactNeighborX="7544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BA63DF-BCF1-4D48-892C-9D65E2D91578}" type="pres">
      <dgm:prSet presAssocID="{5B04F316-1D99-45E0-B365-7FE48186D444}" presName="spacer" presStyleCnt="0"/>
      <dgm:spPr/>
    </dgm:pt>
    <dgm:pt modelId="{25A08458-AF20-4D49-86C6-828BC3824BD6}" type="pres">
      <dgm:prSet presAssocID="{D7552710-E113-4030-9F8C-88EA930E5DEB}" presName="parentText" presStyleLbl="node1" presStyleIdx="4" presStyleCnt="8" custLinFactY="-200063" custLinFactNeighborX="1071" custLinFactNeighborY="-3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03BA39-60A2-4542-927B-FD45B7AF0E27}" type="pres">
      <dgm:prSet presAssocID="{40AF9D12-FD52-416A-8495-ECEB619F4230}" presName="spacer" presStyleCnt="0"/>
      <dgm:spPr/>
    </dgm:pt>
    <dgm:pt modelId="{109BC890-1192-454A-A367-6B62C1C400B7}" type="pres">
      <dgm:prSet presAssocID="{321D44E8-57AF-478C-AA78-9A381CD157BA}" presName="parentText" presStyleLbl="node1" presStyleIdx="5" presStyleCnt="8" custLinFactY="-100000" custLinFactNeighborX="12858" custLinFactNeighborY="-15425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C75C5D-49AC-4799-8468-9DE6B7362544}" type="pres">
      <dgm:prSet presAssocID="{3EB08902-7AA1-4FD1-A2E5-8666C2B0A509}" presName="spacer" presStyleCnt="0"/>
      <dgm:spPr/>
    </dgm:pt>
    <dgm:pt modelId="{521F656C-C670-4E6A-9F82-8A367B26EFA2}" type="pres">
      <dgm:prSet presAssocID="{07443CE0-CBAF-40AD-886D-EB5C5BFD1B74}" presName="parentText" presStyleLbl="node1" presStyleIdx="6" presStyleCnt="8" custLinFactY="8335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B3E41F-425D-4CE3-B1E8-0CD0A9E89D3A}" type="pres">
      <dgm:prSet presAssocID="{9FF1ABAE-C29B-4200-99A0-2E1C8B2DA809}" presName="spacer" presStyleCnt="0"/>
      <dgm:spPr/>
    </dgm:pt>
    <dgm:pt modelId="{9F0E4024-811F-4AA4-957D-8D996FAE0750}" type="pres">
      <dgm:prSet presAssocID="{AF62E84F-1AF8-434C-9A8B-577482E4CA1D}" presName="parentText" presStyleLbl="node1" presStyleIdx="7" presStyleCnt="8" custLinFactY="-100000" custLinFactNeighborY="-10404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47BE41-FCE9-42E2-9570-6F8D65E200A4}" srcId="{2DEB33CE-F746-4AEB-8C92-A3C16755A2A4}" destId="{69D958C5-927B-4182-939C-1972872308A3}" srcOrd="0" destOrd="0" parTransId="{9EA7D8F6-C121-4B53-BCCD-3ED739179F26}" sibTransId="{F366E90D-0C5B-4B11-A124-180E5EE1174A}"/>
    <dgm:cxn modelId="{B6E912BB-BC37-4767-99C5-DA61C91B001E}" type="presOf" srcId="{AF62E84F-1AF8-434C-9A8B-577482E4CA1D}" destId="{9F0E4024-811F-4AA4-957D-8D996FAE0750}" srcOrd="0" destOrd="0" presId="urn:microsoft.com/office/officeart/2005/8/layout/vList2"/>
    <dgm:cxn modelId="{DD572301-F759-4181-A958-804E67434A63}" srcId="{2DEB33CE-F746-4AEB-8C92-A3C16755A2A4}" destId="{54648AC2-F0DE-488E-BE97-F86BCBD4FB45}" srcOrd="3" destOrd="0" parTransId="{0AD6AB9A-E03A-4E01-A981-6F7E1B13B4F8}" sibTransId="{5B04F316-1D99-45E0-B365-7FE48186D444}"/>
    <dgm:cxn modelId="{9D465229-93CE-4DC6-B6B5-68D12AFF53B4}" srcId="{2DEB33CE-F746-4AEB-8C92-A3C16755A2A4}" destId="{AF62E84F-1AF8-434C-9A8B-577482E4CA1D}" srcOrd="7" destOrd="0" parTransId="{63EF8B12-D3FC-4166-8DF7-670B067F762C}" sibTransId="{4C73924D-6FD1-4598-9878-ABB2C058E7DB}"/>
    <dgm:cxn modelId="{D80CD717-63EB-4D69-8033-F9BCE20F32BF}" type="presOf" srcId="{54648AC2-F0DE-488E-BE97-F86BCBD4FB45}" destId="{8668F022-9167-432B-86A0-168251564A34}" srcOrd="0" destOrd="0" presId="urn:microsoft.com/office/officeart/2005/8/layout/vList2"/>
    <dgm:cxn modelId="{C90C53C9-AD1B-45F3-B512-23911963AFDF}" srcId="{2DEB33CE-F746-4AEB-8C92-A3C16755A2A4}" destId="{07443CE0-CBAF-40AD-886D-EB5C5BFD1B74}" srcOrd="6" destOrd="0" parTransId="{0A75ECA3-0A30-404A-A0AB-A5A49CD2D8B8}" sibTransId="{9FF1ABAE-C29B-4200-99A0-2E1C8B2DA809}"/>
    <dgm:cxn modelId="{9BFA746D-8AE6-4B0E-9D0B-36EC173D4613}" type="presOf" srcId="{65648893-B37D-4549-AB3A-12ECAEAFA3E4}" destId="{8A115A51-1389-4BBA-A1E9-3A8CE056E746}" srcOrd="0" destOrd="0" presId="urn:microsoft.com/office/officeart/2005/8/layout/vList2"/>
    <dgm:cxn modelId="{575A698C-8C59-409B-88AE-2FC0D9252E9E}" type="presOf" srcId="{321D44E8-57AF-478C-AA78-9A381CD157BA}" destId="{109BC890-1192-454A-A367-6B62C1C400B7}" srcOrd="0" destOrd="0" presId="urn:microsoft.com/office/officeart/2005/8/layout/vList2"/>
    <dgm:cxn modelId="{100DF92A-4D88-4947-B553-41BDBECD8CE3}" srcId="{2DEB33CE-F746-4AEB-8C92-A3C16755A2A4}" destId="{4AF31869-3720-40E6-AABA-9A784982DBF7}" srcOrd="2" destOrd="0" parTransId="{B709C056-8E97-4B94-B688-911B09CB22DD}" sibTransId="{2A07738B-7341-4D7C-9E09-9DCC6E74AA99}"/>
    <dgm:cxn modelId="{08D14DBA-199C-42B3-94DC-DC5AC5AB2BE0}" srcId="{2DEB33CE-F746-4AEB-8C92-A3C16755A2A4}" destId="{D7552710-E113-4030-9F8C-88EA930E5DEB}" srcOrd="4" destOrd="0" parTransId="{206E60CF-ACEB-478B-8CEA-0F67C018E021}" sibTransId="{40AF9D12-FD52-416A-8495-ECEB619F4230}"/>
    <dgm:cxn modelId="{BAE5D886-57D3-419C-8E99-4C35C0F7304F}" type="presOf" srcId="{07443CE0-CBAF-40AD-886D-EB5C5BFD1B74}" destId="{521F656C-C670-4E6A-9F82-8A367B26EFA2}" srcOrd="0" destOrd="0" presId="urn:microsoft.com/office/officeart/2005/8/layout/vList2"/>
    <dgm:cxn modelId="{167DB470-0B2D-4EDD-9DFA-B9D1E6C55272}" srcId="{2DEB33CE-F746-4AEB-8C92-A3C16755A2A4}" destId="{321D44E8-57AF-478C-AA78-9A381CD157BA}" srcOrd="5" destOrd="0" parTransId="{470C48B6-9B90-430E-91CA-97FBBFC2C989}" sibTransId="{3EB08902-7AA1-4FD1-A2E5-8666C2B0A509}"/>
    <dgm:cxn modelId="{026B8338-C317-4F22-AD39-15FD0952F339}" type="presOf" srcId="{4AF31869-3720-40E6-AABA-9A784982DBF7}" destId="{C0132F22-DDF9-4DE9-9B9A-FE8681786A9A}" srcOrd="0" destOrd="0" presId="urn:microsoft.com/office/officeart/2005/8/layout/vList2"/>
    <dgm:cxn modelId="{29C63517-B2A2-4B2B-AB40-04929066C3C5}" type="presOf" srcId="{D7552710-E113-4030-9F8C-88EA930E5DEB}" destId="{25A08458-AF20-4D49-86C6-828BC3824BD6}" srcOrd="0" destOrd="0" presId="urn:microsoft.com/office/officeart/2005/8/layout/vList2"/>
    <dgm:cxn modelId="{27AAA1FA-6D12-4B77-8827-552B2CD7AA21}" srcId="{2DEB33CE-F746-4AEB-8C92-A3C16755A2A4}" destId="{65648893-B37D-4549-AB3A-12ECAEAFA3E4}" srcOrd="1" destOrd="0" parTransId="{50220FE7-8049-490A-8C2E-E7D99C92454D}" sibTransId="{836CA07D-42A8-4FB9-A49C-CB464955F10B}"/>
    <dgm:cxn modelId="{E69E43B1-2DAC-4B59-8243-0C9DF34BE081}" type="presOf" srcId="{2DEB33CE-F746-4AEB-8C92-A3C16755A2A4}" destId="{BF60A781-8224-4810-B789-ADCBA7A42E39}" srcOrd="0" destOrd="0" presId="urn:microsoft.com/office/officeart/2005/8/layout/vList2"/>
    <dgm:cxn modelId="{359841F4-7EAD-4AF2-9885-C20FAA6B69E3}" type="presOf" srcId="{69D958C5-927B-4182-939C-1972872308A3}" destId="{547BAF63-26BA-48F4-ADF2-39389F168966}" srcOrd="0" destOrd="0" presId="urn:microsoft.com/office/officeart/2005/8/layout/vList2"/>
    <dgm:cxn modelId="{1291D506-1A78-4FFE-B728-CB60391712A6}" type="presParOf" srcId="{BF60A781-8224-4810-B789-ADCBA7A42E39}" destId="{547BAF63-26BA-48F4-ADF2-39389F168966}" srcOrd="0" destOrd="0" presId="urn:microsoft.com/office/officeart/2005/8/layout/vList2"/>
    <dgm:cxn modelId="{4F8FA07D-48F9-487F-8C2E-F4B5F4699540}" type="presParOf" srcId="{BF60A781-8224-4810-B789-ADCBA7A42E39}" destId="{44C7238B-C159-4BE5-9210-D5AF05109255}" srcOrd="1" destOrd="0" presId="urn:microsoft.com/office/officeart/2005/8/layout/vList2"/>
    <dgm:cxn modelId="{13D023D1-129A-41F7-8744-4D005062E675}" type="presParOf" srcId="{BF60A781-8224-4810-B789-ADCBA7A42E39}" destId="{8A115A51-1389-4BBA-A1E9-3A8CE056E746}" srcOrd="2" destOrd="0" presId="urn:microsoft.com/office/officeart/2005/8/layout/vList2"/>
    <dgm:cxn modelId="{9690EC1D-62DC-40EA-BBE5-D3E1708D1CAB}" type="presParOf" srcId="{BF60A781-8224-4810-B789-ADCBA7A42E39}" destId="{FBD4E308-E5AE-4F40-9F50-713B75174BED}" srcOrd="3" destOrd="0" presId="urn:microsoft.com/office/officeart/2005/8/layout/vList2"/>
    <dgm:cxn modelId="{A19D2653-E7C8-41A9-BC76-D3448D5C3F84}" type="presParOf" srcId="{BF60A781-8224-4810-B789-ADCBA7A42E39}" destId="{C0132F22-DDF9-4DE9-9B9A-FE8681786A9A}" srcOrd="4" destOrd="0" presId="urn:microsoft.com/office/officeart/2005/8/layout/vList2"/>
    <dgm:cxn modelId="{7096A97A-97BA-418B-853E-8DD132EE2C8B}" type="presParOf" srcId="{BF60A781-8224-4810-B789-ADCBA7A42E39}" destId="{724709A9-388D-4DCA-91F2-8819B86E26E3}" srcOrd="5" destOrd="0" presId="urn:microsoft.com/office/officeart/2005/8/layout/vList2"/>
    <dgm:cxn modelId="{911F07AB-EA3A-4DE4-9D0D-94343B8509C1}" type="presParOf" srcId="{BF60A781-8224-4810-B789-ADCBA7A42E39}" destId="{8668F022-9167-432B-86A0-168251564A34}" srcOrd="6" destOrd="0" presId="urn:microsoft.com/office/officeart/2005/8/layout/vList2"/>
    <dgm:cxn modelId="{206687E3-9CEE-41C8-A74F-2E3AC18AC43C}" type="presParOf" srcId="{BF60A781-8224-4810-B789-ADCBA7A42E39}" destId="{31BA63DF-BCF1-4D48-892C-9D65E2D91578}" srcOrd="7" destOrd="0" presId="urn:microsoft.com/office/officeart/2005/8/layout/vList2"/>
    <dgm:cxn modelId="{683B7E26-C7C6-4AA7-B376-1E769CFF4B38}" type="presParOf" srcId="{BF60A781-8224-4810-B789-ADCBA7A42E39}" destId="{25A08458-AF20-4D49-86C6-828BC3824BD6}" srcOrd="8" destOrd="0" presId="urn:microsoft.com/office/officeart/2005/8/layout/vList2"/>
    <dgm:cxn modelId="{E6C9AF80-E63E-4A5E-B286-8F37C8B44CCA}" type="presParOf" srcId="{BF60A781-8224-4810-B789-ADCBA7A42E39}" destId="{C503BA39-60A2-4542-927B-FD45B7AF0E27}" srcOrd="9" destOrd="0" presId="urn:microsoft.com/office/officeart/2005/8/layout/vList2"/>
    <dgm:cxn modelId="{61ABFBEF-C0CA-49AF-99CF-A2058108308D}" type="presParOf" srcId="{BF60A781-8224-4810-B789-ADCBA7A42E39}" destId="{109BC890-1192-454A-A367-6B62C1C400B7}" srcOrd="10" destOrd="0" presId="urn:microsoft.com/office/officeart/2005/8/layout/vList2"/>
    <dgm:cxn modelId="{14BA8FF1-15A3-4C7D-8283-E8A91F88AD6F}" type="presParOf" srcId="{BF60A781-8224-4810-B789-ADCBA7A42E39}" destId="{6CC75C5D-49AC-4799-8468-9DE6B7362544}" srcOrd="11" destOrd="0" presId="urn:microsoft.com/office/officeart/2005/8/layout/vList2"/>
    <dgm:cxn modelId="{E65D9FFC-F2B8-456C-9B5B-39CBD86C52BF}" type="presParOf" srcId="{BF60A781-8224-4810-B789-ADCBA7A42E39}" destId="{521F656C-C670-4E6A-9F82-8A367B26EFA2}" srcOrd="12" destOrd="0" presId="urn:microsoft.com/office/officeart/2005/8/layout/vList2"/>
    <dgm:cxn modelId="{9BD47710-A0BC-45EB-9D86-BAAF4C6F44CB}" type="presParOf" srcId="{BF60A781-8224-4810-B789-ADCBA7A42E39}" destId="{D7B3E41F-425D-4CE3-B1E8-0CD0A9E89D3A}" srcOrd="13" destOrd="0" presId="urn:microsoft.com/office/officeart/2005/8/layout/vList2"/>
    <dgm:cxn modelId="{B8F54CF0-A22C-45E4-B7C1-C99DA79DFB0F}" type="presParOf" srcId="{BF60A781-8224-4810-B789-ADCBA7A42E39}" destId="{9F0E4024-811F-4AA4-957D-8D996FAE0750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BAF63-26BA-48F4-ADF2-39389F168966}">
      <dsp:nvSpPr>
        <dsp:cNvPr id="0" name=""/>
        <dsp:cNvSpPr/>
      </dsp:nvSpPr>
      <dsp:spPr>
        <a:xfrm>
          <a:off x="0" y="176693"/>
          <a:ext cx="6720408" cy="3978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Carrières juridiques</a:t>
          </a:r>
          <a:endParaRPr lang="fr-FR" sz="1700" kern="1200" dirty="0"/>
        </a:p>
      </dsp:txBody>
      <dsp:txXfrm>
        <a:off x="19419" y="196112"/>
        <a:ext cx="6681570" cy="358962"/>
      </dsp:txXfrm>
    </dsp:sp>
    <dsp:sp modelId="{8A115A51-1389-4BBA-A1E9-3A8CE056E746}">
      <dsp:nvSpPr>
        <dsp:cNvPr id="0" name=""/>
        <dsp:cNvSpPr/>
      </dsp:nvSpPr>
      <dsp:spPr>
        <a:xfrm>
          <a:off x="0" y="573250"/>
          <a:ext cx="6720408" cy="397800"/>
        </a:xfrm>
        <a:prstGeom prst="roundRect">
          <a:avLst/>
        </a:prstGeom>
        <a:solidFill>
          <a:srgbClr val="F75B1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Gestion administrative et commerciale des organisations - GACO</a:t>
          </a:r>
          <a:endParaRPr lang="fr-FR" sz="1700" kern="1200" dirty="0"/>
        </a:p>
      </dsp:txBody>
      <dsp:txXfrm>
        <a:off x="19419" y="592669"/>
        <a:ext cx="6681570" cy="358962"/>
      </dsp:txXfrm>
    </dsp:sp>
    <dsp:sp modelId="{C0132F22-DDF9-4DE9-9B9A-FE8681786A9A}">
      <dsp:nvSpPr>
        <dsp:cNvPr id="0" name=""/>
        <dsp:cNvSpPr/>
      </dsp:nvSpPr>
      <dsp:spPr>
        <a:xfrm>
          <a:off x="0" y="1457487"/>
          <a:ext cx="6720408" cy="397800"/>
        </a:xfrm>
        <a:prstGeom prst="roundRect">
          <a:avLst/>
        </a:prstGeom>
        <a:solidFill>
          <a:srgbClr val="F75B1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Management de la logistique et des transports - MLT</a:t>
          </a:r>
          <a:endParaRPr lang="fr-FR" sz="1700" kern="1200" dirty="0"/>
        </a:p>
      </dsp:txBody>
      <dsp:txXfrm>
        <a:off x="19419" y="1476906"/>
        <a:ext cx="6681570" cy="358962"/>
      </dsp:txXfrm>
    </dsp:sp>
    <dsp:sp modelId="{8668F022-9167-432B-86A0-168251564A34}">
      <dsp:nvSpPr>
        <dsp:cNvPr id="0" name=""/>
        <dsp:cNvSpPr/>
      </dsp:nvSpPr>
      <dsp:spPr>
        <a:xfrm>
          <a:off x="0" y="2372946"/>
          <a:ext cx="6720408" cy="397800"/>
        </a:xfrm>
        <a:prstGeom prst="roundRect">
          <a:avLst/>
        </a:prstGeom>
        <a:solidFill>
          <a:schemeClr val="accent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Information – communication - </a:t>
          </a:r>
          <a:r>
            <a:rPr lang="fr-FR" sz="1700" kern="1200" dirty="0" err="1" smtClean="0"/>
            <a:t>InfoCom</a:t>
          </a:r>
          <a:endParaRPr lang="fr-FR" sz="1700" kern="1200" dirty="0"/>
        </a:p>
      </dsp:txBody>
      <dsp:txXfrm>
        <a:off x="19419" y="2392365"/>
        <a:ext cx="6681570" cy="358962"/>
      </dsp:txXfrm>
    </dsp:sp>
    <dsp:sp modelId="{25A08458-AF20-4D49-86C6-828BC3824BD6}">
      <dsp:nvSpPr>
        <dsp:cNvPr id="0" name=""/>
        <dsp:cNvSpPr/>
      </dsp:nvSpPr>
      <dsp:spPr>
        <a:xfrm>
          <a:off x="0" y="997724"/>
          <a:ext cx="6720408" cy="397800"/>
        </a:xfrm>
        <a:prstGeom prst="roundRect">
          <a:avLst/>
        </a:prstGeom>
        <a:solidFill>
          <a:srgbClr val="F75B1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Gestion des entreprises et des administrations - GEA</a:t>
          </a:r>
          <a:endParaRPr lang="fr-FR" sz="1700" kern="1200" dirty="0"/>
        </a:p>
      </dsp:txBody>
      <dsp:txXfrm>
        <a:off x="19419" y="1017143"/>
        <a:ext cx="6681570" cy="358962"/>
      </dsp:txXfrm>
    </dsp:sp>
    <dsp:sp modelId="{109BC890-1192-454A-A367-6B62C1C400B7}">
      <dsp:nvSpPr>
        <dsp:cNvPr id="0" name=""/>
        <dsp:cNvSpPr/>
      </dsp:nvSpPr>
      <dsp:spPr>
        <a:xfrm>
          <a:off x="0" y="1913893"/>
          <a:ext cx="6720408" cy="39780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Techniques de commercialisation - TC</a:t>
          </a:r>
          <a:endParaRPr lang="fr-FR" sz="1700" kern="1200" dirty="0"/>
        </a:p>
      </dsp:txBody>
      <dsp:txXfrm>
        <a:off x="19419" y="1933312"/>
        <a:ext cx="6681570" cy="358962"/>
      </dsp:txXfrm>
    </dsp:sp>
    <dsp:sp modelId="{521F656C-C670-4E6A-9F82-8A367B26EFA2}">
      <dsp:nvSpPr>
        <dsp:cNvPr id="0" name=""/>
        <dsp:cNvSpPr/>
      </dsp:nvSpPr>
      <dsp:spPr>
        <a:xfrm>
          <a:off x="0" y="3214537"/>
          <a:ext cx="6720408" cy="397800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Informatique</a:t>
          </a:r>
          <a:endParaRPr lang="fr-FR" sz="1700" kern="1200" dirty="0"/>
        </a:p>
      </dsp:txBody>
      <dsp:txXfrm>
        <a:off x="19419" y="3233956"/>
        <a:ext cx="6681570" cy="358962"/>
      </dsp:txXfrm>
    </dsp:sp>
    <dsp:sp modelId="{9F0E4024-811F-4AA4-957D-8D996FAE0750}">
      <dsp:nvSpPr>
        <dsp:cNvPr id="0" name=""/>
        <dsp:cNvSpPr/>
      </dsp:nvSpPr>
      <dsp:spPr>
        <a:xfrm>
          <a:off x="0" y="2831996"/>
          <a:ext cx="6720408" cy="397800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Métiers du multimédia et de l’internet - MMI </a:t>
          </a:r>
          <a:endParaRPr lang="fr-FR" sz="1700" kern="1200" dirty="0"/>
        </a:p>
      </dsp:txBody>
      <dsp:txXfrm>
        <a:off x="19419" y="2851415"/>
        <a:ext cx="6681570" cy="358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14/12/2022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2354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8917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3531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2289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5632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4614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7452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3381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7940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7753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1886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jj/MM/AAAA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74DC2EF-4B2D-374B-8735-E2E0EBAD3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0514"/>
            <a:ext cx="4262004" cy="350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jj/MM/AAAA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EC04E4D8-81BF-1E49-863C-5693067E17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0260"/>
            <a:ext cx="2152829" cy="177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jj/MM/AAAA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rgbClr val="000091">
              <a:alpha val="7843"/>
            </a:srgbClr>
          </a:solidFill>
          <a:ln>
            <a:noFill/>
          </a:ln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1977766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jj/MM/AAAA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jj/MM/AAAA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 dirty="0" err="1" smtClean="0"/>
              <a:t>jj</a:t>
            </a:r>
            <a:r>
              <a:rPr lang="fr-FR" cap="all" dirty="0" smtClean="0"/>
              <a:t>/MM/AAAA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985C7C26-3777-6343-8C6F-2F6E4C4CEF2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8091"/>
            <a:ext cx="755765" cy="6214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al.hecker@ac-creteil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ut.u-pec.fr/medias/fichier/but-gea_1671006688686-pdf" TargetMode="External"/><Relationship Id="rId2" Type="http://schemas.openxmlformats.org/officeDocument/2006/relationships/hyperlink" Target="https://iut.u-pec.fr/medias/fichier/but-tc_1671007881082-pd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iutv.univ-paris13.fr/but-carrieres-juridiques/" TargetMode="External"/><Relationship Id="rId5" Type="http://schemas.openxmlformats.org/officeDocument/2006/relationships/hyperlink" Target="https://www.pearltrees.com/s/file/preview/282974515/IUT%20plaquette%2022%2023.pdf?pearlId=488504392" TargetMode="External"/><Relationship Id="rId4" Type="http://schemas.openxmlformats.org/officeDocument/2006/relationships/hyperlink" Target="https://iutsd.univ-paris13.fr/departement/gestion-entreprises-administrations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arltrees.com/t/projet-d-orientation-en-stmg/id36780396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.gouv.fr/analyse-des-voeux-et-affectations-dans-l-enseignement-superieur-des-bacheliers-2021-apres-la-reforme-32706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pearltrees.com/t/projet-d-orientation-en-stmg/id36780396" TargetMode="External"/><Relationship Id="rId5" Type="http://schemas.openxmlformats.org/officeDocument/2006/relationships/hyperlink" Target="https://data.enseignementsup-recherche.gouv.fr/pages/parcoursupdata/?disjunctive.fili&amp;refine.fili=BUT&amp;refine.acad_mies=Cr%C3%A9teil" TargetMode="External"/><Relationship Id="rId4" Type="http://schemas.openxmlformats.org/officeDocument/2006/relationships/hyperlink" Target="https://www.education.gouv.fr/reperes-et-references-statistiques-2022-326939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360000" y="1382794"/>
            <a:ext cx="8424000" cy="1974704"/>
          </a:xfrm>
        </p:spPr>
        <p:txBody>
          <a:bodyPr/>
          <a:lstStyle/>
          <a:p>
            <a:pPr algn="ctr"/>
            <a:r>
              <a:rPr lang="fr-FR" dirty="0" smtClean="0"/>
              <a:t>Webinaire – but</a:t>
            </a:r>
          </a:p>
          <a:p>
            <a:pPr algn="ctr"/>
            <a:endParaRPr lang="fr-FR" sz="1100" dirty="0" smtClean="0"/>
          </a:p>
          <a:p>
            <a:pPr algn="ctr"/>
            <a:r>
              <a:rPr lang="fr-FR" sz="2800" dirty="0" err="1" smtClean="0"/>
              <a:t>bachelor</a:t>
            </a:r>
            <a:r>
              <a:rPr lang="fr-FR" sz="2800" dirty="0" smtClean="0"/>
              <a:t> </a:t>
            </a:r>
            <a:r>
              <a:rPr lang="fr-FR" sz="2800" u="dbl" dirty="0" smtClean="0"/>
              <a:t>universitaire</a:t>
            </a:r>
            <a:r>
              <a:rPr lang="fr-FR" sz="2800" dirty="0" smtClean="0"/>
              <a:t> de technologie</a:t>
            </a:r>
          </a:p>
          <a:p>
            <a:pPr algn="ctr"/>
            <a:endParaRPr lang="fr-FR" dirty="0"/>
          </a:p>
          <a:p>
            <a:pPr lvl="1" algn="ctr"/>
            <a:r>
              <a:rPr lang="fr-FR" dirty="0" smtClean="0"/>
              <a:t>Animé par Amal Hecker </a:t>
            </a:r>
          </a:p>
          <a:p>
            <a:pPr lvl="1" algn="ctr"/>
            <a:r>
              <a:rPr lang="fr-FR" dirty="0" smtClean="0"/>
              <a:t>Chargée de mission liaison bac-3/bac+3</a:t>
            </a:r>
          </a:p>
          <a:p>
            <a:pPr lvl="1" algn="ctr"/>
            <a:r>
              <a:rPr lang="fr-FR" dirty="0" smtClean="0"/>
              <a:t>Voie technologique STMG</a:t>
            </a:r>
          </a:p>
          <a:p>
            <a:pPr lvl="1" algn="ctr"/>
            <a:r>
              <a:rPr lang="fr-FR" dirty="0" smtClean="0">
                <a:hlinkClick r:id="rId3"/>
              </a:rPr>
              <a:t>amal.hecker@ac-creteil.fr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09/12/2022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Académie de Créteil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655976" y="395467"/>
            <a:ext cx="712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/>
              <a:t>EGT-CP0401 - Accompagner </a:t>
            </a:r>
            <a:r>
              <a:rPr lang="fr-FR" b="1" dirty="0"/>
              <a:t>les </a:t>
            </a:r>
            <a:r>
              <a:rPr lang="fr-FR" b="1" dirty="0" smtClean="0"/>
              <a:t>élèves de </a:t>
            </a:r>
            <a:r>
              <a:rPr lang="fr-FR" b="1" dirty="0"/>
              <a:t>STMG dans leur projet d’orientation</a:t>
            </a:r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195486"/>
            <a:ext cx="6346491" cy="431224"/>
          </a:xfrm>
        </p:spPr>
        <p:txBody>
          <a:bodyPr/>
          <a:lstStyle/>
          <a:p>
            <a:r>
              <a:rPr lang="fr-FR" dirty="0"/>
              <a:t>4. Présentation de </a:t>
            </a:r>
            <a:r>
              <a:rPr lang="fr-FR" dirty="0" smtClean="0"/>
              <a:t>formations BUT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09/12/2022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Académie de Créteil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360000" y="771550"/>
            <a:ext cx="8028426" cy="3805803"/>
          </a:xfrm>
        </p:spPr>
        <p:txBody>
          <a:bodyPr/>
          <a:lstStyle/>
          <a:p>
            <a:pPr>
              <a:lnSpc>
                <a:spcPct val="150000"/>
              </a:lnSpc>
              <a:buAutoNum type="alphaUcPeriod"/>
            </a:pPr>
            <a:r>
              <a:rPr lang="fr-FR" sz="1100" dirty="0" smtClean="0">
                <a:hlinkClick r:id="rId2"/>
              </a:rPr>
              <a:t>Techniques de commercialisation</a:t>
            </a:r>
            <a:r>
              <a:rPr lang="fr-FR" sz="1100" dirty="0"/>
              <a:t/>
            </a:r>
            <a:br>
              <a:rPr lang="fr-FR" sz="1100" dirty="0"/>
            </a:br>
            <a:r>
              <a:rPr lang="fr-FR" sz="1100" dirty="0" smtClean="0"/>
              <a:t>	</a:t>
            </a:r>
            <a:r>
              <a:rPr lang="fr-FR" sz="11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Aymeric </a:t>
            </a:r>
            <a:r>
              <a:rPr lang="fr-FR" sz="1100" dirty="0">
                <a:solidFill>
                  <a:schemeClr val="tx2"/>
                </a:solidFill>
                <a:latin typeface="Comic Sans MS" panose="030F0702030302020204" pitchFamily="66" charset="0"/>
              </a:rPr>
              <a:t>Le </a:t>
            </a:r>
            <a:r>
              <a:rPr lang="fr-FR" sz="1100" dirty="0" err="1">
                <a:solidFill>
                  <a:schemeClr val="tx2"/>
                </a:solidFill>
                <a:latin typeface="Comic Sans MS" panose="030F0702030302020204" pitchFamily="66" charset="0"/>
              </a:rPr>
              <a:t>Delliou</a:t>
            </a:r>
            <a:r>
              <a:rPr lang="fr-FR" sz="1100" dirty="0">
                <a:solidFill>
                  <a:schemeClr val="tx2"/>
                </a:solidFill>
                <a:latin typeface="Comic Sans MS" panose="030F0702030302020204" pitchFamily="66" charset="0"/>
              </a:rPr>
              <a:t> – </a:t>
            </a:r>
            <a:r>
              <a:rPr lang="fr-FR" sz="11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Directeur des études 2</a:t>
            </a:r>
            <a:r>
              <a:rPr lang="fr-FR" sz="1100" baseline="30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ème</a:t>
            </a:r>
            <a:r>
              <a:rPr lang="fr-FR" sz="11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année TC - IUT </a:t>
            </a:r>
            <a:r>
              <a:rPr lang="fr-FR" sz="1100" dirty="0">
                <a:solidFill>
                  <a:schemeClr val="tx2"/>
                </a:solidFill>
                <a:latin typeface="Comic Sans MS" panose="030F0702030302020204" pitchFamily="66" charset="0"/>
              </a:rPr>
              <a:t>de </a:t>
            </a:r>
            <a:r>
              <a:rPr lang="fr-FR" sz="11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Créteil-Vitry</a:t>
            </a:r>
          </a:p>
          <a:p>
            <a:pPr>
              <a:buAutoNum type="alphaUcPeriod"/>
            </a:pPr>
            <a:r>
              <a:rPr lang="fr-FR" sz="1100" dirty="0" smtClean="0">
                <a:hlinkClick r:id="rId3"/>
              </a:rPr>
              <a:t>Gestion des entreprises et des administrations</a:t>
            </a:r>
            <a:endParaRPr lang="fr-FR" sz="1100" dirty="0" smtClean="0"/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fr-FR" sz="1100" dirty="0"/>
              <a:t>	</a:t>
            </a:r>
            <a:r>
              <a:rPr lang="fr-FR" sz="11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Damien </a:t>
            </a:r>
            <a:r>
              <a:rPr lang="fr-FR" sz="11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Thoret</a:t>
            </a:r>
            <a:r>
              <a:rPr lang="fr-FR" sz="11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– Responsable de la communication et de la liaison secondaire-supérieur et enseignant en 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FR" sz="1100" dirty="0">
                <a:solidFill>
                  <a:schemeClr val="tx2"/>
                </a:solidFill>
                <a:latin typeface="Comic Sans MS" panose="030F0702030302020204" pitchFamily="66" charset="0"/>
              </a:rPr>
              <a:t>	</a:t>
            </a:r>
            <a:r>
              <a:rPr lang="fr-FR" sz="11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économie-gestion – IUT de Créteil-Vitry</a:t>
            </a:r>
          </a:p>
          <a:p>
            <a:pPr marL="0" indent="0">
              <a:buNone/>
            </a:pPr>
            <a:r>
              <a:rPr lang="fr-FR" sz="1100" dirty="0" smtClean="0"/>
              <a:t>C. L’alternance en BUT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1100" dirty="0"/>
              <a:t>	</a:t>
            </a:r>
            <a:r>
              <a:rPr lang="fr-FR" sz="11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Ludovic Grelot – Enseignant en </a:t>
            </a:r>
            <a:r>
              <a:rPr lang="fr-FR" sz="1100" dirty="0" smtClean="0">
                <a:solidFill>
                  <a:schemeClr val="tx2"/>
                </a:solidFill>
                <a:latin typeface="Comic Sans MS" panose="030F0702030302020204" pitchFamily="66" charset="0"/>
                <a:hlinkClick r:id="rId4"/>
              </a:rPr>
              <a:t>GEA en alternance </a:t>
            </a:r>
            <a:r>
              <a:rPr lang="fr-FR" sz="11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– IUT de Villetaneuse</a:t>
            </a:r>
          </a:p>
          <a:p>
            <a:pPr marL="0" indent="0">
              <a:buNone/>
            </a:pPr>
            <a:r>
              <a:rPr lang="fr-FR" sz="1100" dirty="0" smtClean="0"/>
              <a:t>D. </a:t>
            </a:r>
            <a:r>
              <a:rPr lang="fr-FR" sz="1100" dirty="0" smtClean="0">
                <a:hlinkClick r:id="rId5"/>
              </a:rPr>
              <a:t>Management de la logistique et des transports</a:t>
            </a:r>
            <a:endParaRPr lang="fr-FR" sz="11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r-FR" sz="1100" dirty="0"/>
              <a:t>	</a:t>
            </a:r>
            <a:r>
              <a:rPr lang="fr-FR" sz="11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Kamel Zeroual – Chef du département MLT – IUT de Tremblay en France</a:t>
            </a:r>
          </a:p>
          <a:p>
            <a:pPr marL="0" indent="0">
              <a:buNone/>
            </a:pPr>
            <a:r>
              <a:rPr lang="fr-FR" sz="1100" dirty="0" smtClean="0"/>
              <a:t>E. </a:t>
            </a:r>
            <a:r>
              <a:rPr lang="fr-FR" sz="1100" dirty="0" smtClean="0">
                <a:hlinkClick r:id="rId6"/>
              </a:rPr>
              <a:t>Carrières juridiques</a:t>
            </a:r>
            <a:endParaRPr lang="fr-FR" sz="11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dirty="0"/>
              <a:t>	</a:t>
            </a:r>
            <a:r>
              <a:rPr lang="fr-FR" sz="11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Carole </a:t>
            </a:r>
            <a:r>
              <a:rPr lang="fr-FR" sz="11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Gaunet-Lioubtchansky</a:t>
            </a:r>
            <a:r>
              <a:rPr lang="fr-FR" sz="11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– Enseignante et responsable du BUT CJ – IUT de Villetaneuse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dirty="0">
                <a:solidFill>
                  <a:schemeClr val="tx2"/>
                </a:solidFill>
                <a:latin typeface="Comic Sans MS" panose="030F0702030302020204" pitchFamily="66" charset="0"/>
              </a:rPr>
              <a:t>	</a:t>
            </a:r>
            <a:r>
              <a:rPr lang="fr-FR" sz="11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Béatrice </a:t>
            </a:r>
            <a:r>
              <a:rPr lang="fr-FR" sz="11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Griboval</a:t>
            </a:r>
            <a:r>
              <a:rPr lang="fr-FR" sz="11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– Responsable du Pôle des Relations Extérieures de l’IUT de Villetaneuse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fr-FR" sz="1100" dirty="0">
                <a:solidFill>
                  <a:schemeClr val="tx2"/>
                </a:solidFill>
                <a:latin typeface="Comic Sans MS" panose="030F0702030302020204" pitchFamily="66" charset="0"/>
              </a:rPr>
              <a:t>	</a:t>
            </a:r>
            <a:r>
              <a:rPr lang="fr-FR" sz="11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	       beatrice.griboval@univ-paris13.fr</a:t>
            </a:r>
            <a:endParaRPr lang="fr-FR" sz="11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28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80224" y="411510"/>
            <a:ext cx="842400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5. Dispositifs mis en place pour le continuum bac-3/bac+3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09/12/2022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Créteil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243275" y="2091415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380224" y="1704165"/>
            <a:ext cx="842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Journées Portes Ouvertes                            -- informations sur les sites des </a:t>
            </a:r>
            <a:r>
              <a:rPr lang="fr-FR" sz="1200" dirty="0"/>
              <a:t>IUT et/ou</a:t>
            </a:r>
            <a:endParaRPr lang="fr-FR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Salons </a:t>
            </a:r>
            <a:r>
              <a:rPr lang="fr-FR" sz="1200" dirty="0" err="1" smtClean="0"/>
              <a:t>postbac</a:t>
            </a:r>
            <a:r>
              <a:rPr lang="fr-FR" sz="1200" dirty="0" smtClean="0"/>
              <a:t>                                             -- lien </a:t>
            </a:r>
            <a:r>
              <a:rPr lang="fr-FR" sz="1200" dirty="0">
                <a:hlinkClick r:id="rId3"/>
              </a:rPr>
              <a:t>Projet d'orientation en STMG | </a:t>
            </a:r>
            <a:r>
              <a:rPr lang="fr-FR" sz="1200" dirty="0" err="1">
                <a:hlinkClick r:id="rId3"/>
              </a:rPr>
              <a:t>Pearltrees</a:t>
            </a:r>
            <a:endParaRPr lang="fr-F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Séminaires/webinaires liaison secondaire/supérieur organisés par les IUT et par l’académie de Créteil</a:t>
            </a:r>
            <a:endParaRPr lang="fr-F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Parrainage de lycéens</a:t>
            </a:r>
            <a:endParaRPr lang="fr-FR" sz="1200" dirty="0"/>
          </a:p>
          <a:p>
            <a:endParaRPr lang="fr-FR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/>
          </a:p>
          <a:p>
            <a:r>
              <a:rPr lang="fr-FR" sz="1200" dirty="0" smtClean="0"/>
              <a:t>A la demande auprès des chargés de liaison lycée-supérieur des IUT ou des chefs de départements des formations BUT :</a:t>
            </a:r>
          </a:p>
          <a:p>
            <a:endParaRPr lang="fr-FR" sz="12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Immersions à l’IUT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Interventions dans les établissements</a:t>
            </a:r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38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80224" y="411510"/>
            <a:ext cx="842400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6. </a:t>
            </a:r>
            <a:r>
              <a:rPr lang="fr-FR" dirty="0" smtClean="0"/>
              <a:t>Quelques ressources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09/12/2022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Créteil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243275" y="2091415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360000" y="1648420"/>
            <a:ext cx="842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/>
              <a:t>R</a:t>
            </a:r>
            <a:r>
              <a:rPr lang="fr-FR" sz="1200" dirty="0" smtClean="0"/>
              <a:t>apport </a:t>
            </a:r>
            <a:r>
              <a:rPr lang="fr-FR" sz="1200" b="1" dirty="0"/>
              <a:t>Analyse des vœux et affectations dans l’enseignement supérieur des bacheliers 2021 après la réforme du lycée général et technologique</a:t>
            </a:r>
            <a:r>
              <a:rPr lang="fr-FR" sz="1200" dirty="0"/>
              <a:t> (janvier 2022)</a:t>
            </a:r>
          </a:p>
          <a:p>
            <a:r>
              <a:rPr lang="fr-FR" sz="1200" u="sng" dirty="0">
                <a:hlinkClick r:id="rId3"/>
              </a:rPr>
              <a:t>https://</a:t>
            </a:r>
            <a:r>
              <a:rPr lang="fr-FR" sz="1200" u="sng" dirty="0" smtClean="0">
                <a:hlinkClick r:id="rId3"/>
              </a:rPr>
              <a:t>www.education.gouv.fr/analyse-des-voeux-et-affectations-dans-l-enseignement-superieur-des-bacheliers-2021-apres-la-reforme-327062</a:t>
            </a:r>
            <a:endParaRPr lang="fr-FR" sz="1200" u="sng" dirty="0" smtClean="0"/>
          </a:p>
          <a:p>
            <a:endParaRPr lang="fr-FR" sz="1200" u="sng" dirty="0"/>
          </a:p>
          <a:p>
            <a:r>
              <a:rPr lang="fr-FR" sz="1200" dirty="0" smtClean="0"/>
              <a:t>Les effectifs du supérieur : chapitre </a:t>
            </a:r>
            <a:r>
              <a:rPr lang="fr-FR" sz="1200" dirty="0"/>
              <a:t>6 </a:t>
            </a:r>
            <a:r>
              <a:rPr lang="fr-FR" sz="1200" dirty="0" smtClean="0"/>
              <a:t>– Les étudiants - </a:t>
            </a:r>
            <a:r>
              <a:rPr lang="fr-FR" sz="1200" dirty="0">
                <a:hlinkClick r:id="rId4"/>
              </a:rPr>
              <a:t>https://</a:t>
            </a:r>
            <a:r>
              <a:rPr lang="fr-FR" sz="1200" dirty="0" smtClean="0">
                <a:hlinkClick r:id="rId4"/>
              </a:rPr>
              <a:t>www.education.gouv.fr/reperes-et-references-statistiques-2022-326939</a:t>
            </a:r>
            <a:endParaRPr lang="fr-FR" sz="1200" dirty="0" smtClean="0"/>
          </a:p>
          <a:p>
            <a:endParaRPr lang="fr-FR" sz="1200" dirty="0"/>
          </a:p>
          <a:p>
            <a:r>
              <a:rPr lang="fr-FR" sz="1200" dirty="0" smtClean="0"/>
              <a:t>Les formations BUT dans l’académie de Créteil – Données </a:t>
            </a:r>
            <a:r>
              <a:rPr lang="fr-FR" sz="1200" dirty="0" err="1" smtClean="0"/>
              <a:t>Parcoursup</a:t>
            </a:r>
            <a:r>
              <a:rPr lang="fr-FR" sz="1200" dirty="0" smtClean="0"/>
              <a:t> </a:t>
            </a:r>
            <a:r>
              <a:rPr lang="fr-FR" sz="1200" dirty="0"/>
              <a:t>- </a:t>
            </a:r>
            <a:r>
              <a:rPr lang="fr-FR" sz="1200" dirty="0">
                <a:hlinkClick r:id="rId5"/>
              </a:rPr>
              <a:t>Explorer les données de </a:t>
            </a:r>
            <a:r>
              <a:rPr lang="fr-FR" sz="1200" dirty="0" err="1">
                <a:hlinkClick r:id="rId5"/>
              </a:rPr>
              <a:t>Parcoursup</a:t>
            </a:r>
            <a:r>
              <a:rPr lang="fr-FR" sz="1200" dirty="0">
                <a:hlinkClick r:id="rId5"/>
              </a:rPr>
              <a:t> 2021 — Plateforme open data (données ouvertes) (enseignementsup-recherche.gouv.fr</a:t>
            </a:r>
            <a:r>
              <a:rPr lang="fr-FR" sz="1200" dirty="0" smtClean="0">
                <a:hlinkClick r:id="rId5"/>
              </a:rPr>
              <a:t>)</a:t>
            </a:r>
            <a:endParaRPr lang="fr-FR" sz="1200" dirty="0" smtClean="0"/>
          </a:p>
          <a:p>
            <a:endParaRPr lang="fr-FR" sz="1200" dirty="0"/>
          </a:p>
          <a:p>
            <a:r>
              <a:rPr lang="fr-FR" sz="1200" dirty="0" err="1" smtClean="0"/>
              <a:t>Pearltrees</a:t>
            </a:r>
            <a:r>
              <a:rPr lang="fr-FR" sz="1200" dirty="0" smtClean="0"/>
              <a:t> </a:t>
            </a:r>
            <a:r>
              <a:rPr lang="fr-FR" sz="1200" dirty="0" smtClean="0"/>
              <a:t>STMG - </a:t>
            </a:r>
            <a:r>
              <a:rPr lang="fr-FR" sz="1200" dirty="0">
                <a:hlinkClick r:id="rId6"/>
              </a:rPr>
              <a:t>Projet d'orientation en STMG | </a:t>
            </a:r>
            <a:r>
              <a:rPr lang="fr-FR" sz="1200" dirty="0" err="1" smtClean="0">
                <a:hlinkClick r:id="rId6"/>
              </a:rPr>
              <a:t>Pearltrees</a:t>
            </a:r>
            <a:endParaRPr lang="fr-FR" sz="1200" dirty="0" smtClean="0"/>
          </a:p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88682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09/12/2022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Créteil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243275" y="2091415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Parchemin horizontal 7"/>
          <p:cNvSpPr/>
          <p:nvPr/>
        </p:nvSpPr>
        <p:spPr>
          <a:xfrm>
            <a:off x="1619672" y="303213"/>
            <a:ext cx="4896544" cy="1872208"/>
          </a:xfrm>
          <a:prstGeom prst="horizontalScroll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Merci pour votre attention</a:t>
            </a:r>
          </a:p>
          <a:p>
            <a:pPr algn="ctr"/>
            <a:endParaRPr lang="fr-FR" dirty="0"/>
          </a:p>
          <a:p>
            <a:pPr algn="ctr"/>
            <a:r>
              <a:rPr lang="fr-FR" dirty="0" smtClean="0"/>
              <a:t>Questions / réponses</a:t>
            </a:r>
            <a:endParaRPr lang="fr-FR" dirty="0"/>
          </a:p>
        </p:txBody>
      </p:sp>
      <p:sp>
        <p:nvSpPr>
          <p:cNvPr id="7" name="Parchemin horizontal 6"/>
          <p:cNvSpPr/>
          <p:nvPr/>
        </p:nvSpPr>
        <p:spPr>
          <a:xfrm>
            <a:off x="1403648" y="2460747"/>
            <a:ext cx="5438320" cy="1872208"/>
          </a:xfrm>
          <a:prstGeom prst="horizontalScroll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Contact des organisateurs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Estève </a:t>
            </a:r>
            <a:r>
              <a:rPr lang="fr-FR" dirty="0" err="1" smtClean="0"/>
              <a:t>Aubouër</a:t>
            </a:r>
            <a:r>
              <a:rPr lang="fr-FR" dirty="0" smtClean="0"/>
              <a:t> – esteve.aubouer@ac-creteil.fr</a:t>
            </a:r>
          </a:p>
          <a:p>
            <a:pPr algn="ctr"/>
            <a:r>
              <a:rPr lang="fr-FR" dirty="0" smtClean="0"/>
              <a:t>Amal Hecker – amal.hecker@ac-creteil.fr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554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311074"/>
            <a:ext cx="2926824" cy="464573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09/12/2022</a:t>
            </a:r>
            <a:endParaRPr lang="fr-FR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Académie de Créteil</a:t>
            </a:r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95536" y="1105685"/>
            <a:ext cx="7883890" cy="3482311"/>
          </a:xfrm>
        </p:spPr>
        <p:txBody>
          <a:bodyPr/>
          <a:lstStyle/>
          <a:p>
            <a:r>
              <a:rPr lang="fr-FR" sz="1400" dirty="0" smtClean="0"/>
              <a:t> Objectifs du module : Accompagner les élèves de STMG dans leur projet d’orientation</a:t>
            </a:r>
          </a:p>
          <a:p>
            <a:r>
              <a:rPr lang="fr-FR" sz="1400" dirty="0" smtClean="0"/>
              <a:t> Réforme à l’IUT : qu’est-ce que le </a:t>
            </a:r>
            <a:r>
              <a:rPr lang="fr-FR" sz="1400" dirty="0" err="1" smtClean="0"/>
              <a:t>Bachelor</a:t>
            </a:r>
            <a:r>
              <a:rPr lang="fr-FR" sz="1400" dirty="0" smtClean="0"/>
              <a:t> universitaire de technologie ?</a:t>
            </a:r>
          </a:p>
          <a:p>
            <a:pPr marL="0" indent="0">
              <a:buNone/>
            </a:pPr>
            <a:r>
              <a:rPr lang="fr-FR" sz="1400" dirty="0" smtClean="0"/>
              <a:t>3. BUT dans la continuité du bac STMG</a:t>
            </a:r>
          </a:p>
          <a:p>
            <a:pPr marL="0" indent="0">
              <a:buNone/>
            </a:pPr>
            <a:r>
              <a:rPr lang="fr-FR" sz="1400" dirty="0" smtClean="0"/>
              <a:t>4. Présentation de formations :</a:t>
            </a:r>
          </a:p>
          <a:p>
            <a:pPr marL="46575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400" dirty="0" smtClean="0"/>
              <a:t>TC – Techniques de commercialisation</a:t>
            </a:r>
          </a:p>
          <a:p>
            <a:pPr marL="46575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400" dirty="0" smtClean="0"/>
              <a:t>GEA – Gestion des entreprise et des administrations</a:t>
            </a:r>
          </a:p>
          <a:p>
            <a:pPr marL="46575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400" dirty="0" smtClean="0"/>
              <a:t>BUT en alternance</a:t>
            </a:r>
          </a:p>
          <a:p>
            <a:pPr marL="46575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400" dirty="0" smtClean="0"/>
              <a:t>MLT – Management de la logistique et des transports</a:t>
            </a:r>
          </a:p>
          <a:p>
            <a:pPr marL="46575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400" dirty="0" smtClean="0"/>
              <a:t>CJ – Carrières juridiques</a:t>
            </a:r>
          </a:p>
          <a:p>
            <a:pPr marL="0" indent="0">
              <a:buNone/>
            </a:pPr>
            <a:r>
              <a:rPr lang="fr-FR" sz="1400" dirty="0" smtClean="0"/>
              <a:t>5. Dispositifs continuum bac-3/bac+3</a:t>
            </a:r>
          </a:p>
          <a:p>
            <a:pPr marL="0" indent="0">
              <a:buNone/>
            </a:pPr>
            <a:r>
              <a:rPr lang="fr-FR" sz="1400" dirty="0" smtClean="0"/>
              <a:t>6. Quelques ressources</a:t>
            </a:r>
          </a:p>
          <a:p>
            <a:pPr marL="0" indent="0">
              <a:buNone/>
            </a:pPr>
            <a:r>
              <a:rPr lang="fr-FR" sz="1400" dirty="0" smtClean="0"/>
              <a:t>Questions / réponses</a:t>
            </a:r>
          </a:p>
          <a:p>
            <a:pPr marL="0" indent="0">
              <a:buNone/>
            </a:pPr>
            <a:endParaRPr lang="fr-FR" sz="14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85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9" y="646318"/>
            <a:ext cx="8424000" cy="720000"/>
          </a:xfrm>
        </p:spPr>
        <p:txBody>
          <a:bodyPr/>
          <a:lstStyle/>
          <a:p>
            <a:r>
              <a:rPr lang="fr-FR" dirty="0" smtClean="0"/>
              <a:t>1. Objectifs du module de formation :</a:t>
            </a:r>
            <a:br>
              <a:rPr lang="fr-FR" dirty="0" smtClean="0"/>
            </a:br>
            <a:r>
              <a:rPr lang="fr-FR" dirty="0" smtClean="0"/>
              <a:t> </a:t>
            </a:r>
            <a:r>
              <a:rPr lang="fr-FR" sz="2000" dirty="0"/>
              <a:t>Accompagner les élèves de STMG dans leur projet d’orientation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7613999" y="4783500"/>
            <a:ext cx="1170000" cy="360000"/>
          </a:xfrm>
        </p:spPr>
        <p:txBody>
          <a:bodyPr/>
          <a:lstStyle/>
          <a:p>
            <a:pPr algn="r"/>
            <a:r>
              <a:rPr lang="fr-FR" cap="all" dirty="0" smtClean="0"/>
              <a:t>09/12/2022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Intitulé de la </a:t>
            </a:r>
            <a:r>
              <a:rPr lang="fr-FR" baseline="0" smtClean="0"/>
              <a:t>division/délégation académique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359998" y="3203894"/>
            <a:ext cx="2520000" cy="895806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tx2"/>
                </a:solidFill>
              </a:rPr>
              <a:t>Webinaire consacré aux formations BUT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chemeClr val="tx2"/>
                </a:solidFill>
              </a:rPr>
              <a:t>9/12/2022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3312000" y="3205526"/>
            <a:ext cx="2520000" cy="894174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2. </a:t>
            </a:r>
            <a:r>
              <a:rPr lang="fr-FR" dirty="0" smtClean="0">
                <a:solidFill>
                  <a:schemeClr val="tx2"/>
                </a:solidFill>
              </a:rPr>
              <a:t>Webinaire consacré aux formations DCG/Prépa D1/D2/ECT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chemeClr val="tx2"/>
                </a:solidFill>
              </a:rPr>
              <a:t>13/01/2023 à 11h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>
          <a:xfrm>
            <a:off x="6263999" y="3205526"/>
            <a:ext cx="2520000" cy="1022408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solidFill>
                  <a:schemeClr val="tx2"/>
                </a:solidFill>
              </a:rPr>
              <a:t>3. Webinaire consacré aux formations STS 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chemeClr val="tx2"/>
                </a:solidFill>
              </a:rPr>
              <a:t>24/01/2023 à 16h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25312" y="1547258"/>
            <a:ext cx="74882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Besoins d’information et de professionnalisation des différents acteurs du processus :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d’orientation dans les établissements scolaires ;</a:t>
            </a:r>
          </a:p>
          <a:p>
            <a:pPr marL="285750" indent="-285750">
              <a:buFontTx/>
              <a:buChar char="-"/>
            </a:pPr>
            <a:r>
              <a:rPr lang="fr-FR" dirty="0"/>
              <a:t>d</a:t>
            </a:r>
            <a:r>
              <a:rPr lang="fr-FR" dirty="0" smtClean="0"/>
              <a:t>e recrutement dans les formations de l’enseignement supérieur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839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09/12/2022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Créteil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9" y="738000"/>
            <a:ext cx="8424000" cy="1401702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2. Réforme à l’IUT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62827" y="2561456"/>
            <a:ext cx="80456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Bénédicte Faure </a:t>
            </a:r>
            <a:r>
              <a:rPr lang="fr-FR" sz="2800" dirty="0" smtClean="0"/>
              <a:t>– Directrice IUT de Créteil-Vitry</a:t>
            </a:r>
          </a:p>
          <a:p>
            <a:pPr algn="ctr"/>
            <a:r>
              <a:rPr lang="fr-FR" sz="2800" dirty="0"/>
              <a:t>www.iut.u-pec.fr</a:t>
            </a:r>
          </a:p>
        </p:txBody>
      </p:sp>
    </p:spTree>
    <p:extLst>
      <p:ext uri="{BB962C8B-B14F-4D97-AF65-F5344CB8AC3E}">
        <p14:creationId xmlns:p14="http://schemas.microsoft.com/office/powerpoint/2010/main" val="372581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60000" y="1172240"/>
            <a:ext cx="8424000" cy="864096"/>
          </a:xfrm>
        </p:spPr>
        <p:txBody>
          <a:bodyPr bIns="0"/>
          <a:lstStyle/>
          <a:p>
            <a:pPr marL="0" indent="0">
              <a:buNone/>
            </a:pPr>
            <a:r>
              <a:rPr lang="fr-FR" dirty="0" smtClean="0"/>
              <a:t>3. BUT dans la continuité du bac STMG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09/12/2022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Créteil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738348" y="1419622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Amal Hecker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764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779666" y="360000"/>
            <a:ext cx="7464222" cy="411550"/>
          </a:xfrm>
        </p:spPr>
        <p:txBody>
          <a:bodyPr/>
          <a:lstStyle/>
          <a:p>
            <a:r>
              <a:rPr lang="fr-FR" dirty="0" smtClean="0"/>
              <a:t>2. BUT dans la continuité d’une STMG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2. 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09/12/2022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Créteil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2889669858"/>
              </p:ext>
            </p:extLst>
          </p:nvPr>
        </p:nvGraphicFramePr>
        <p:xfrm>
          <a:off x="971600" y="951550"/>
          <a:ext cx="6720408" cy="3831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7688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6759" y="87187"/>
            <a:ext cx="7254001" cy="444307"/>
          </a:xfrm>
        </p:spPr>
        <p:txBody>
          <a:bodyPr/>
          <a:lstStyle/>
          <a:p>
            <a:r>
              <a:rPr lang="fr-FR" dirty="0" smtClean="0"/>
              <a:t>BUT - Service dans l’académie de Créteil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jj/MM/AAAA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Intitulé de la </a:t>
            </a:r>
            <a:r>
              <a:rPr lang="fr-FR" baseline="0" smtClean="0"/>
              <a:t>division/délégation académique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grpSp>
        <p:nvGrpSpPr>
          <p:cNvPr id="11" name="Groupe 10"/>
          <p:cNvGrpSpPr/>
          <p:nvPr/>
        </p:nvGrpSpPr>
        <p:grpSpPr>
          <a:xfrm>
            <a:off x="452336" y="561218"/>
            <a:ext cx="7327293" cy="4170772"/>
            <a:chOff x="452336" y="561218"/>
            <a:chExt cx="7327293" cy="4170772"/>
          </a:xfrm>
        </p:grpSpPr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008" y="561218"/>
              <a:ext cx="7305621" cy="4170772"/>
            </a:xfrm>
            <a:prstGeom prst="rect">
              <a:avLst/>
            </a:prstGeom>
          </p:spPr>
        </p:pic>
        <p:sp>
          <p:nvSpPr>
            <p:cNvPr id="10" name="ZoneTexte 9"/>
            <p:cNvSpPr txBox="1"/>
            <p:nvPr/>
          </p:nvSpPr>
          <p:spPr>
            <a:xfrm>
              <a:off x="452336" y="1563638"/>
              <a:ext cx="2390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Données </a:t>
              </a:r>
              <a:r>
                <a:rPr lang="fr-FR" dirty="0" err="1" smtClean="0"/>
                <a:t>parcoursup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65247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76"/>
          <a:stretch/>
        </p:blipFill>
        <p:spPr>
          <a:xfrm>
            <a:off x="215256" y="1261484"/>
            <a:ext cx="8460432" cy="322079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89887" y="328387"/>
            <a:ext cx="7254001" cy="444307"/>
          </a:xfrm>
        </p:spPr>
        <p:txBody>
          <a:bodyPr/>
          <a:lstStyle/>
          <a:p>
            <a:r>
              <a:rPr lang="fr-FR" sz="2000" dirty="0" smtClean="0"/>
              <a:t>BUT informatique dans l’académie de Créteil</a:t>
            </a:r>
            <a:endParaRPr lang="fr-FR" sz="20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jj/MM/AAAA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Intitulé de la </a:t>
            </a:r>
            <a:r>
              <a:rPr lang="fr-FR" baseline="0" smtClean="0"/>
              <a:t>division/délégation académique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21016" y="907018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Données </a:t>
            </a:r>
            <a:r>
              <a:rPr lang="fr-FR" dirty="0" err="1" smtClean="0"/>
              <a:t>parcoursup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36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50"/>
          <a:stretch/>
        </p:blipFill>
        <p:spPr>
          <a:xfrm>
            <a:off x="125760" y="1355725"/>
            <a:ext cx="8892480" cy="256270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89887" y="328387"/>
            <a:ext cx="7254001" cy="444307"/>
          </a:xfrm>
        </p:spPr>
        <p:txBody>
          <a:bodyPr/>
          <a:lstStyle/>
          <a:p>
            <a:r>
              <a:rPr lang="fr-FR" sz="2000" dirty="0" smtClean="0"/>
              <a:t>BUT informatique dans l’académie de Créteil</a:t>
            </a:r>
            <a:endParaRPr lang="fr-FR" sz="20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jj/MM/AAAA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Intitulé de la </a:t>
            </a:r>
            <a:r>
              <a:rPr lang="fr-FR" baseline="0" smtClean="0"/>
              <a:t>division/délégation académique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79512" y="953255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Données </a:t>
            </a:r>
            <a:r>
              <a:rPr lang="fr-FR" dirty="0" err="1" smtClean="0"/>
              <a:t>parcoursup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691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>Gabarit powerpoint MENJ</Description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416C5A-7AEB-4464-B116-D5E8F5627C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B279A5-87A2-445D-95C3-916EB9C5F0E3}">
  <ds:schemaRefs>
    <ds:schemaRef ds:uri="2c7ddd52-0a06-43b1-a35c-dcb15ea2e3f4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372BEA4-A762-4CC8-ADD6-932E44D609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0</TotalTime>
  <Words>687</Words>
  <Application>Microsoft Office PowerPoint</Application>
  <PresentationFormat>Affichage à l'écran (16:9)</PresentationFormat>
  <Paragraphs>151</Paragraphs>
  <Slides>13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Comic Sans MS</vt:lpstr>
      <vt:lpstr>Wingdings</vt:lpstr>
      <vt:lpstr>MINISTÈRIEL</vt:lpstr>
      <vt:lpstr>Présentation PowerPoint</vt:lpstr>
      <vt:lpstr>Sommaire</vt:lpstr>
      <vt:lpstr>1. Objectifs du module de formation :  Accompagner les élèves de STMG dans leur projet d’orientation</vt:lpstr>
      <vt:lpstr>2. Réforme à l’IUT  </vt:lpstr>
      <vt:lpstr>3. BUT dans la continuité du bac STMG   </vt:lpstr>
      <vt:lpstr>2. BUT dans la continuité d’une STMG   </vt:lpstr>
      <vt:lpstr>BUT - Service dans l’académie de Créteil</vt:lpstr>
      <vt:lpstr>BUT informatique dans l’académie de Créteil</vt:lpstr>
      <vt:lpstr>BUT informatique dans l’académie de Créteil</vt:lpstr>
      <vt:lpstr>4. Présentation de formations BUT</vt:lpstr>
      <vt:lpstr>5. Dispositifs mis en place pour le continuum bac-3/bac+3 </vt:lpstr>
      <vt:lpstr>6. Quelques ressources </vt:lpstr>
      <vt:lpstr>Présentation PowerPoint</vt:lpstr>
    </vt:vector>
  </TitlesOfParts>
  <Manager>Client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cp:lastModifiedBy>Amal Hecker</cp:lastModifiedBy>
  <cp:revision>247</cp:revision>
  <dcterms:created xsi:type="dcterms:W3CDTF">2020-03-05T15:21:24Z</dcterms:created>
  <dcterms:modified xsi:type="dcterms:W3CDTF">2022-12-14T15:56:07Z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