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6" y="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83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45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989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7069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316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834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74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360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24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65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10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19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04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54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057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70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E97AF66-C00C-4D98-8E40-5E91EC27E766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8B3AC-634B-4696-AE06-BBF67EC1A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537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4B5F60-A3A6-48D9-9AF3-1971FA393E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BTS NDRC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396D84-0AB1-440A-8026-58F6D95F2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EPREUVE E5 PARTIE ECRITE</a:t>
            </a:r>
          </a:p>
        </p:txBody>
      </p:sp>
    </p:spTree>
    <p:extLst>
      <p:ext uri="{BB962C8B-B14F-4D97-AF65-F5344CB8AC3E}">
        <p14:creationId xmlns:p14="http://schemas.microsoft.com/office/powerpoint/2010/main" val="1438140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BEB3CF-4008-4DE1-93D0-C372A4F03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E5 – Partie écrite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311EC7-56C2-4FFF-A82C-B9FA703A7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3200" b="1" u="sng" dirty="0"/>
              <a:t>Evaluation de la forme</a:t>
            </a:r>
            <a:r>
              <a:rPr lang="fr-FR" sz="3200" b="1" dirty="0"/>
              <a:t> : </a:t>
            </a:r>
          </a:p>
          <a:p>
            <a:pPr marL="0" indent="0">
              <a:buNone/>
            </a:pPr>
            <a:endParaRPr lang="fr-FR" sz="3200" b="1" dirty="0"/>
          </a:p>
          <a:p>
            <a:pPr>
              <a:buFontTx/>
              <a:buChar char="-"/>
            </a:pPr>
            <a:r>
              <a:rPr lang="fr-FR" dirty="0"/>
              <a:t>Au sein des questions de production d’écrits professionnels destinés à des clients/prospects/internautes… </a:t>
            </a:r>
          </a:p>
          <a:p>
            <a:pPr>
              <a:buFontTx/>
              <a:buChar char="-"/>
            </a:pPr>
            <a:r>
              <a:rPr lang="fr-FR" dirty="0"/>
              <a:t>Bonus : 2 points pour une présentation professionnelle de la copie</a:t>
            </a:r>
          </a:p>
        </p:txBody>
      </p:sp>
    </p:spTree>
    <p:extLst>
      <p:ext uri="{BB962C8B-B14F-4D97-AF65-F5344CB8AC3E}">
        <p14:creationId xmlns:p14="http://schemas.microsoft.com/office/powerpoint/2010/main" val="188711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9E0CA2-7FF5-47AD-90CC-46B8DAE46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962120"/>
          </a:xfrm>
        </p:spPr>
        <p:txBody>
          <a:bodyPr/>
          <a:lstStyle/>
          <a:p>
            <a:r>
              <a:rPr lang="fr-FR" dirty="0"/>
              <a:t>E5 – Partie écrite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Gestion du temps!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CCEE0F98-2E95-444B-8C02-2F040D6F24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6369" y="1762767"/>
            <a:ext cx="100965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91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68206F-3220-4ADE-938E-29B1D6DF5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Grille d’aide à l’évaluation de la réflexion commerciale structurée – Evaluation </a:t>
            </a:r>
            <a:r>
              <a:rPr lang="fr-FR"/>
              <a:t>par profil</a:t>
            </a:r>
            <a:endParaRPr lang="fr-FR" dirty="0"/>
          </a:p>
        </p:txBody>
      </p:sp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8469B688-A945-4DA8-9A77-3E26A4F9C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2720" y="2420386"/>
            <a:ext cx="8509066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07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B5960-10D0-42B7-8084-1E2776A0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Epreuve E5 – Partie écrite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15985D-C257-487F-BDF9-4DBFC1DC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b="1" dirty="0"/>
              <a:t>Coef : 2</a:t>
            </a:r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b="1" dirty="0"/>
              <a:t>Durée : 3h</a:t>
            </a:r>
          </a:p>
        </p:txBody>
      </p:sp>
    </p:spTree>
    <p:extLst>
      <p:ext uri="{BB962C8B-B14F-4D97-AF65-F5344CB8AC3E}">
        <p14:creationId xmlns:p14="http://schemas.microsoft.com/office/powerpoint/2010/main" val="85008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274AAE-75D1-48A8-B765-7751C3E5F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Epreuve E5 – Partie écrite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A0FD94-9B02-4012-866F-BA8FC848E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b="1" u="sng" dirty="0"/>
              <a:t>Le contexte : </a:t>
            </a:r>
          </a:p>
          <a:p>
            <a:pPr>
              <a:buFontTx/>
              <a:buChar char="-"/>
            </a:pPr>
            <a:r>
              <a:rPr lang="fr-FR" sz="2800" dirty="0"/>
              <a:t>Un CRC</a:t>
            </a:r>
          </a:p>
          <a:p>
            <a:pPr>
              <a:buFontTx/>
              <a:buChar char="-"/>
            </a:pPr>
            <a:r>
              <a:rPr lang="fr-FR" sz="2800" dirty="0"/>
              <a:t>Une grande entreprise nationale</a:t>
            </a:r>
          </a:p>
          <a:p>
            <a:pPr>
              <a:buFontTx/>
              <a:buChar char="-"/>
            </a:pPr>
            <a:r>
              <a:rPr lang="fr-FR" sz="2800" dirty="0"/>
              <a:t>Une PME </a:t>
            </a:r>
          </a:p>
          <a:p>
            <a:pPr>
              <a:buFontTx/>
              <a:buChar char="-"/>
            </a:pPr>
            <a:r>
              <a:rPr lang="fr-FR" sz="2800" dirty="0"/>
              <a:t>…</a:t>
            </a:r>
          </a:p>
          <a:p>
            <a:pPr marL="0" indent="0">
              <a:buNone/>
            </a:pPr>
            <a:r>
              <a:rPr lang="fr-FR" sz="2800" dirty="0"/>
              <a:t>À partir du moment où il existe une relation client à distance et une stratégie digitale</a:t>
            </a:r>
          </a:p>
        </p:txBody>
      </p:sp>
    </p:spTree>
    <p:extLst>
      <p:ext uri="{BB962C8B-B14F-4D97-AF65-F5344CB8AC3E}">
        <p14:creationId xmlns:p14="http://schemas.microsoft.com/office/powerpoint/2010/main" val="1324505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C660AD-343B-4F8F-B6B0-BDF7792B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E5 Partie écrite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C2312B-F287-4343-8D89-C2D9B4D0E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A priori </a:t>
            </a:r>
            <a:r>
              <a:rPr lang="fr-FR" b="1" u="sng" dirty="0"/>
              <a:t>2 dossiers, moins de 10 questions</a:t>
            </a:r>
          </a:p>
          <a:p>
            <a:pPr marL="0" indent="0">
              <a:buNone/>
            </a:pPr>
            <a:endParaRPr lang="fr-FR" b="1" u="sng" dirty="0"/>
          </a:p>
          <a:p>
            <a:pPr>
              <a:buFontTx/>
              <a:buChar char="-"/>
            </a:pPr>
            <a:r>
              <a:rPr lang="fr-FR" dirty="0"/>
              <a:t>Référentiel : </a:t>
            </a:r>
            <a:r>
              <a:rPr lang="fr-FR" b="1" u="sng" dirty="0"/>
              <a:t>tout le référentiel de Bloc 2 : </a:t>
            </a:r>
          </a:p>
          <a:p>
            <a:pPr lvl="1">
              <a:buFontTx/>
              <a:buChar char="-"/>
            </a:pPr>
            <a:r>
              <a:rPr lang="fr-FR" dirty="0"/>
              <a:t>Gestion de la relation client à distance,</a:t>
            </a:r>
          </a:p>
          <a:p>
            <a:pPr lvl="1">
              <a:buFontTx/>
              <a:buChar char="-"/>
            </a:pPr>
            <a:r>
              <a:rPr lang="fr-FR" dirty="0"/>
              <a:t>Gestion de la e-relation</a:t>
            </a:r>
          </a:p>
          <a:p>
            <a:pPr lvl="1">
              <a:buFontTx/>
              <a:buChar char="-"/>
            </a:pPr>
            <a:r>
              <a:rPr lang="fr-FR" dirty="0"/>
              <a:t>Gestion de la vente en e-commerce</a:t>
            </a:r>
          </a:p>
          <a:p>
            <a:pPr marL="457200" lvl="1" indent="0">
              <a:buNone/>
            </a:pPr>
            <a:r>
              <a:rPr lang="fr-FR" dirty="0"/>
              <a:t>				</a:t>
            </a:r>
            <a:endParaRPr lang="fr-FR" b="1" u="sng" dirty="0"/>
          </a:p>
          <a:p>
            <a:pPr marL="457200" lvl="1" indent="0">
              <a:buNone/>
            </a:pPr>
            <a:endParaRPr lang="fr-FR" b="1" u="sng" dirty="0"/>
          </a:p>
          <a:p>
            <a:pPr marL="457200" lvl="1" indent="0">
              <a:buNone/>
            </a:pPr>
            <a:r>
              <a:rPr lang="fr-FR" b="1" u="sng" dirty="0"/>
              <a:t>+ </a:t>
            </a:r>
            <a:r>
              <a:rPr lang="fr-FR" b="1" u="sng" dirty="0" err="1"/>
              <a:t>CEJM</a:t>
            </a:r>
            <a:r>
              <a:rPr lang="fr-FR" b="1" u="sng" dirty="0"/>
              <a:t> Appliquée</a:t>
            </a:r>
          </a:p>
        </p:txBody>
      </p:sp>
    </p:spTree>
    <p:extLst>
      <p:ext uri="{BB962C8B-B14F-4D97-AF65-F5344CB8AC3E}">
        <p14:creationId xmlns:p14="http://schemas.microsoft.com/office/powerpoint/2010/main" val="201859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8D994F-244B-4DC2-A07B-ECECBF3B4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E5 – Partie écrite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42A5C7-AFBA-4563-AFB4-D01A6D0F5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dirty="0"/>
              <a:t>Trois types de question : </a:t>
            </a:r>
          </a:p>
          <a:p>
            <a:pPr marL="0" indent="0">
              <a:buNone/>
            </a:pPr>
            <a:endParaRPr lang="fr-FR" sz="2800" b="1" dirty="0"/>
          </a:p>
          <a:p>
            <a:pPr>
              <a:buFontTx/>
              <a:buChar char="-"/>
            </a:pPr>
            <a:r>
              <a:rPr lang="fr-FR" dirty="0"/>
              <a:t>Questions d’analyse, de justification de choix , de proposition d’action… 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Question de production : écrire un e-mail, un article, une newsletter, un argumentaire téléphonique…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Questions quantitatives :  cf. savoirs associés</a:t>
            </a:r>
          </a:p>
        </p:txBody>
      </p:sp>
    </p:spTree>
    <p:extLst>
      <p:ext uri="{BB962C8B-B14F-4D97-AF65-F5344CB8AC3E}">
        <p14:creationId xmlns:p14="http://schemas.microsoft.com/office/powerpoint/2010/main" val="2076690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308044-57D2-4BF9-A74E-640E0B0F4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E5 – Partie écrite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E18961-9038-4FF9-86D8-2B3615E1F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017" y="1585779"/>
            <a:ext cx="10932975" cy="4195481"/>
          </a:xfrm>
        </p:spPr>
        <p:txBody>
          <a:bodyPr/>
          <a:lstStyle/>
          <a:p>
            <a:pPr marL="0" indent="0">
              <a:buNone/>
            </a:pPr>
            <a:r>
              <a:rPr lang="fr-FR" sz="3200" b="1" u="sng" dirty="0"/>
              <a:t>Savoirs associés utiles pour traiter les questions quantitatives : </a:t>
            </a:r>
          </a:p>
          <a:p>
            <a:pPr marL="0" indent="0">
              <a:buNone/>
            </a:pPr>
            <a:endParaRPr lang="fr-FR" sz="3200" b="1" u="sng" dirty="0"/>
          </a:p>
          <a:p>
            <a:pPr marL="0" indent="0">
              <a:buNone/>
            </a:pPr>
            <a:r>
              <a:rPr lang="fr-FR" dirty="0"/>
              <a:t>- Pilotage et évaluation de la performance collective et individuelle (objectifs, indicateurs d’évaluation, tableau de bord…)</a:t>
            </a:r>
          </a:p>
          <a:p>
            <a:pPr marL="0" indent="0">
              <a:buNone/>
            </a:pPr>
            <a:r>
              <a:rPr lang="fr-FR" dirty="0"/>
              <a:t>- Mesure et représentation de la performance commerciale individuelle et collective</a:t>
            </a:r>
          </a:p>
          <a:p>
            <a:pPr marL="0" indent="0">
              <a:buNone/>
            </a:pPr>
            <a:r>
              <a:rPr lang="fr-FR" dirty="0"/>
              <a:t>- Mesure et représentation des ratios de la relation client à distance</a:t>
            </a:r>
          </a:p>
          <a:p>
            <a:pPr marL="0" indent="0">
              <a:buNone/>
            </a:pPr>
            <a:r>
              <a:rPr lang="fr-FR" dirty="0"/>
              <a:t>- Mesure et représentation du trafic sur le site de e-commerce</a:t>
            </a:r>
          </a:p>
          <a:p>
            <a:pPr marL="0" indent="0">
              <a:buNone/>
            </a:pPr>
            <a:r>
              <a:rPr lang="fr-FR" dirty="0"/>
              <a:t>- Statistiques et mesures d’audience</a:t>
            </a:r>
          </a:p>
        </p:txBody>
      </p:sp>
    </p:spTree>
    <p:extLst>
      <p:ext uri="{BB962C8B-B14F-4D97-AF65-F5344CB8AC3E}">
        <p14:creationId xmlns:p14="http://schemas.microsoft.com/office/powerpoint/2010/main" val="304835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6A1B6A-8962-4B9C-90D0-E6B66DD14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E5 – Partie écrite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48C6D1-FBD2-4A50-B633-41BFE4EE7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201" y="1331259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1" u="sng" dirty="0"/>
              <a:t>LA REFLEXION COMMERCIALE STRUCTUREE</a:t>
            </a:r>
            <a:r>
              <a:rPr lang="fr-FR" sz="3200" b="1" dirty="0"/>
              <a:t> : </a:t>
            </a:r>
          </a:p>
          <a:p>
            <a:pPr marL="0" indent="0">
              <a:buNone/>
            </a:pPr>
            <a:endParaRPr lang="fr-FR" sz="3200" b="1" dirty="0"/>
          </a:p>
          <a:p>
            <a:pPr>
              <a:buFontTx/>
              <a:buChar char="-"/>
            </a:pPr>
            <a:r>
              <a:rPr lang="fr-FR" dirty="0"/>
              <a:t>Une question</a:t>
            </a:r>
          </a:p>
          <a:p>
            <a:pPr>
              <a:buFontTx/>
              <a:buChar char="-"/>
            </a:pPr>
            <a:r>
              <a:rPr lang="fr-FR" dirty="0"/>
              <a:t>Qui découle logiquement du cas traité précédemment</a:t>
            </a:r>
          </a:p>
          <a:p>
            <a:pPr>
              <a:buFontTx/>
              <a:buChar char="-"/>
            </a:pPr>
            <a:r>
              <a:rPr lang="fr-FR" dirty="0"/>
              <a:t>A laquelle il faut répondre en 30 lignes maximum</a:t>
            </a:r>
          </a:p>
          <a:p>
            <a:pPr>
              <a:buFontTx/>
              <a:buChar char="-"/>
            </a:pPr>
            <a:r>
              <a:rPr lang="fr-FR" dirty="0"/>
              <a:t>De manière structurée</a:t>
            </a:r>
          </a:p>
          <a:p>
            <a:pPr>
              <a:buFontTx/>
              <a:buChar char="-"/>
            </a:pPr>
            <a:r>
              <a:rPr lang="fr-FR" dirty="0"/>
              <a:t>En s’appuyant sur ses connaissances personnelles et </a:t>
            </a:r>
          </a:p>
          <a:p>
            <a:pPr>
              <a:buFontTx/>
              <a:buChar char="-"/>
            </a:pPr>
            <a:r>
              <a:rPr lang="fr-FR" dirty="0"/>
              <a:t>En s’aidant du cas proposé. 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331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6A1B6A-8962-4B9C-90D0-E6B66DD14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E5 – Partie écrite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48C6D1-FBD2-4A50-B633-41BFE4EE7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1209368"/>
            <a:ext cx="10744131" cy="5309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3500" b="1" u="sng" dirty="0"/>
              <a:t>LA REFLEXION COMMERCIALE STRUCTUREE :  EVALUATION</a:t>
            </a:r>
            <a:r>
              <a:rPr lang="fr-FR" sz="2400" b="1" u="sng" dirty="0"/>
              <a:t> </a:t>
            </a:r>
          </a:p>
          <a:p>
            <a:pPr marL="0" indent="0">
              <a:buNone/>
            </a:pPr>
            <a:r>
              <a:rPr lang="fr-FR" sz="2400" dirty="0"/>
              <a:t>10 points  = ¼ de la note</a:t>
            </a:r>
          </a:p>
          <a:p>
            <a:pPr marL="0" indent="0">
              <a:buNone/>
            </a:pPr>
            <a:r>
              <a:rPr lang="fr-FR" sz="2400" dirty="0"/>
              <a:t>Evaluation par profil : </a:t>
            </a:r>
          </a:p>
          <a:p>
            <a:pPr lvl="0"/>
            <a:r>
              <a:rPr lang="fr-FR" sz="2400" dirty="0"/>
              <a:t>Les idées sont organisées avec une logique d’ensemble</a:t>
            </a:r>
          </a:p>
          <a:p>
            <a:pPr lvl="0"/>
            <a:r>
              <a:rPr lang="fr-FR" sz="2400" dirty="0"/>
              <a:t>Le nombre d’idées émises permet de répondre à la question </a:t>
            </a:r>
          </a:p>
          <a:p>
            <a:pPr lvl="0"/>
            <a:r>
              <a:rPr lang="fr-FR" sz="2400" dirty="0"/>
              <a:t>Les idées mobilisent des savoirs</a:t>
            </a:r>
          </a:p>
          <a:p>
            <a:pPr lvl="0"/>
            <a:r>
              <a:rPr lang="fr-FR" sz="2400" dirty="0"/>
              <a:t>Le sujet est réinvesti pour la construction des idées</a:t>
            </a:r>
          </a:p>
          <a:p>
            <a:pPr lvl="0"/>
            <a:r>
              <a:rPr lang="fr-FR" sz="2400" dirty="0"/>
              <a:t>Les idées témoignent d’une prise de distance par rapport au sujet</a:t>
            </a:r>
          </a:p>
          <a:p>
            <a:pPr lvl="0"/>
            <a:r>
              <a:rPr lang="fr-FR" sz="2400" dirty="0"/>
              <a:t>L’idée est exprimée clairement</a:t>
            </a:r>
          </a:p>
          <a:p>
            <a:pPr lvl="0"/>
            <a:r>
              <a:rPr lang="fr-FR" sz="2400" dirty="0"/>
              <a:t>L’idée est justifiée</a:t>
            </a:r>
          </a:p>
          <a:p>
            <a:pPr lvl="0"/>
            <a:r>
              <a:rPr lang="fr-FR" sz="2400" dirty="0"/>
              <a:t>L’idée est illustrée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4424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4119A9-D951-4A78-9823-19D8EA32D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E5 – Partie écrite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191CCF-B33B-4C92-AD64-E495C6723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057524"/>
            <a:ext cx="8946541" cy="519087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Exemples de sujet de réflexion commerciale structurée 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72DC4823-DB8C-4C09-B64C-365E14A6A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933611"/>
              </p:ext>
            </p:extLst>
          </p:nvPr>
        </p:nvGraphicFramePr>
        <p:xfrm>
          <a:off x="222637" y="1558456"/>
          <a:ext cx="11012555" cy="5088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7659">
                  <a:extLst>
                    <a:ext uri="{9D8B030D-6E8A-4147-A177-3AD203B41FA5}">
                      <a16:colId xmlns:a16="http://schemas.microsoft.com/office/drawing/2014/main" val="4225246035"/>
                    </a:ext>
                  </a:extLst>
                </a:gridCol>
                <a:gridCol w="6384896">
                  <a:extLst>
                    <a:ext uri="{9D8B030D-6E8A-4147-A177-3AD203B41FA5}">
                      <a16:colId xmlns:a16="http://schemas.microsoft.com/office/drawing/2014/main" val="1301649063"/>
                    </a:ext>
                  </a:extLst>
                </a:gridCol>
              </a:tblGrid>
              <a:tr h="341906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Compétences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Questions possibles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688063"/>
                  </a:ext>
                </a:extLst>
              </a:tr>
              <a:tr h="667909">
                <a:tc>
                  <a:txBody>
                    <a:bodyPr/>
                    <a:lstStyle/>
                    <a:p>
                      <a:r>
                        <a:rPr lang="fr-FR" dirty="0"/>
                        <a:t>Maîtriser la relation client omnicanale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En quoi la mise en œuvre d’une relation client omnicanale permet d’améliorer la fidélisation 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5407558"/>
                  </a:ext>
                </a:extLst>
              </a:tr>
              <a:tr h="882595">
                <a:tc>
                  <a:txBody>
                    <a:bodyPr/>
                    <a:lstStyle/>
                    <a:p>
                      <a:r>
                        <a:rPr lang="fr-FR" dirty="0"/>
                        <a:t>Apprécier la performance commerciale à partir d’indicateurs d’activités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Comment évaluer efficacement la performance commerciale relative à la relation client à distance 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5724204"/>
                  </a:ext>
                </a:extLst>
              </a:tr>
              <a:tr h="667910">
                <a:tc>
                  <a:txBody>
                    <a:bodyPr/>
                    <a:lstStyle/>
                    <a:p>
                      <a:r>
                        <a:rPr lang="fr-FR" dirty="0"/>
                        <a:t>Encadrer et animer une équipe de téléacteurs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Pourquoi externaliser le service de relation client à distance  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182790"/>
                  </a:ext>
                </a:extLst>
              </a:tr>
              <a:tr h="644055">
                <a:tc>
                  <a:txBody>
                    <a:bodyPr/>
                    <a:lstStyle/>
                    <a:p>
                      <a:r>
                        <a:rPr lang="fr-FR" dirty="0"/>
                        <a:t>Produire, publier et assurer la visibilité des contenus digitaux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Comment la qualité des contenus digitaux produits peut impacter l’efficacité de la prospection?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5098580"/>
                  </a:ext>
                </a:extLst>
              </a:tr>
              <a:tr h="874644">
                <a:tc>
                  <a:txBody>
                    <a:bodyPr/>
                    <a:lstStyle/>
                    <a:p>
                      <a:r>
                        <a:rPr lang="fr-FR" dirty="0"/>
                        <a:t>Impulser, entretenir et réguler une dynamique e-relationnelle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Comment la mise en place d’une dynamique e-relationnelle peut être un complément au commerce physique  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9088686"/>
                  </a:ext>
                </a:extLst>
              </a:tr>
              <a:tr h="478065">
                <a:tc>
                  <a:txBody>
                    <a:bodyPr/>
                    <a:lstStyle/>
                    <a:p>
                      <a:r>
                        <a:rPr lang="fr-FR" dirty="0"/>
                        <a:t>Faciliter et sécuriser la relation commerciale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Quelles contraintes juridiques, technologiques et commerciales sont à prendre en compte pour le développement de la relation client en e-commerce  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3231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762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3941</TotalTime>
  <Words>544</Words>
  <Application>Microsoft Office PowerPoint</Application>
  <PresentationFormat>Grand écran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BTS NDRC</vt:lpstr>
      <vt:lpstr>Epreuve E5 – Partie écrite</vt:lpstr>
      <vt:lpstr>Epreuve E5 – Partie écrite</vt:lpstr>
      <vt:lpstr>E5 Partie écrite</vt:lpstr>
      <vt:lpstr>E5 – Partie écrite</vt:lpstr>
      <vt:lpstr>E5 – Partie écrite</vt:lpstr>
      <vt:lpstr>E5 – Partie écrite</vt:lpstr>
      <vt:lpstr>E5 – Partie écrite</vt:lpstr>
      <vt:lpstr>E5 – Partie écrite</vt:lpstr>
      <vt:lpstr>E5 – Partie écrite</vt:lpstr>
      <vt:lpstr>E5 – Partie écrite    Gestion du temps!  </vt:lpstr>
      <vt:lpstr>Grille d’aide à l’évaluation de la réflexion commerciale structurée – Evaluation par profil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JDI BTS NDRC 03/12/2019</dc:title>
  <dc:creator>NRDC  Clermont</dc:creator>
  <cp:lastModifiedBy>GONZALEZ</cp:lastModifiedBy>
  <cp:revision>15</cp:revision>
  <dcterms:created xsi:type="dcterms:W3CDTF">2019-11-29T15:00:34Z</dcterms:created>
  <dcterms:modified xsi:type="dcterms:W3CDTF">2020-03-13T09:28:06Z</dcterms:modified>
</cp:coreProperties>
</file>