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0" r:id="rId4"/>
    <p:sldId id="276" r:id="rId5"/>
    <p:sldId id="259" r:id="rId6"/>
    <p:sldId id="277" r:id="rId7"/>
    <p:sldId id="261" r:id="rId8"/>
    <p:sldId id="278" r:id="rId9"/>
    <p:sldId id="264" r:id="rId10"/>
    <p:sldId id="268" r:id="rId11"/>
    <p:sldId id="269" r:id="rId12"/>
    <p:sldId id="270" r:id="rId13"/>
    <p:sldId id="279" r:id="rId14"/>
    <p:sldId id="271" r:id="rId15"/>
    <p:sldId id="272" r:id="rId16"/>
    <p:sldId id="262" r:id="rId17"/>
    <p:sldId id="263" r:id="rId18"/>
    <p:sldId id="280" r:id="rId19"/>
    <p:sldId id="265" r:id="rId20"/>
    <p:sldId id="273" r:id="rId21"/>
    <p:sldId id="275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81E4C456-AAAE-4A8E-8245-F96CFE516A79}">
          <p14:sldIdLst>
            <p14:sldId id="256"/>
            <p14:sldId id="274"/>
            <p14:sldId id="260"/>
            <p14:sldId id="276"/>
            <p14:sldId id="259"/>
            <p14:sldId id="277"/>
            <p14:sldId id="261"/>
            <p14:sldId id="278"/>
            <p14:sldId id="264"/>
            <p14:sldId id="268"/>
            <p14:sldId id="269"/>
            <p14:sldId id="270"/>
            <p14:sldId id="279"/>
            <p14:sldId id="271"/>
            <p14:sldId id="272"/>
            <p14:sldId id="262"/>
            <p14:sldId id="263"/>
            <p14:sldId id="280"/>
            <p14:sldId id="265"/>
            <p14:sldId id="273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B00"/>
    <a:srgbClr val="54BF43"/>
    <a:srgbClr val="FBD400"/>
    <a:srgbClr val="60B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D3FF2E-BFC8-430E-8BED-8772499B5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D72AB9-D3F5-414B-B3B3-70A7C5037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F5DB87-2798-4E92-9754-741D55B29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6FF4-D10A-4497-A738-E6B5082BB1AD}" type="datetimeFigureOut">
              <a:rPr lang="fr-FR" smtClean="0"/>
              <a:t>04/09/2019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884484-3262-441D-B3F0-2823BCAF8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7DCA8C-385A-4CAE-9FD8-8AF2E44E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1E4C-C579-489B-B252-4FE024356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72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A6E102-6E5E-4FEE-8AC5-350A742D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C9E28FE-D418-4E46-8BC2-02CCCB38A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5025A7-64CD-4E94-A51D-EB2042D48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6FF4-D10A-4497-A738-E6B5082BB1AD}" type="datetimeFigureOut">
              <a:rPr lang="fr-FR" smtClean="0"/>
              <a:t>04/09/2019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135154-DD03-45D4-921F-47D4AC5D2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A791C2-1855-4805-A865-9CDE35D8E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1E4C-C579-489B-B252-4FE024356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96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7A8B9A4-CE4A-41F3-81F2-10DBFEB9E1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3DE0087-1EC2-4B41-A902-7FF9139DF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37E5AE-A7F2-4CAB-933F-57467CE83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6FF4-D10A-4497-A738-E6B5082BB1AD}" type="datetimeFigureOut">
              <a:rPr lang="fr-FR" smtClean="0"/>
              <a:t>04/09/2019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839779-0B72-4FD3-81BD-6F7CE9906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65B347-3587-48A5-8652-AEB583A13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1E4C-C579-489B-B252-4FE024356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935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133FFE-CEA2-44F9-A9C2-CF2754AA8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325A3C-ADF8-456B-82A3-F108F8810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9A76FC-21E4-417D-9A11-23136A83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6FF4-D10A-4497-A738-E6B5082BB1AD}" type="datetimeFigureOut">
              <a:rPr lang="fr-FR" smtClean="0"/>
              <a:t>04/09/2019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B67693-10DD-4D53-9206-F39F8C8FF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B70E2F-AE2E-459C-8C4C-C3B2C32B7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1E4C-C579-489B-B252-4FE024356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49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899791-5EB1-41BB-B5A5-93D11C788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344949-CEE6-4131-9CB7-A6B9B157F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3FBC14-6399-4427-A335-9B42C4BDD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6FF4-D10A-4497-A738-E6B5082BB1AD}" type="datetimeFigureOut">
              <a:rPr lang="fr-FR" smtClean="0"/>
              <a:t>04/09/2019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AC08F1-F02D-4862-8163-8418C2169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A436CE-A500-4774-A7B4-BFAAFAD51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1E4C-C579-489B-B252-4FE024356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95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DD84B7-CCDB-4D70-B028-075EC945A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EBBF5B-8B6A-4346-BAFB-113EBC595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FECF8F2-CD72-4BC4-8108-FFB300941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A1D028-E99D-4640-82DA-647936240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6FF4-D10A-4497-A738-E6B5082BB1AD}" type="datetimeFigureOut">
              <a:rPr lang="fr-FR" smtClean="0"/>
              <a:t>04/09/2019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CC90AF-DD99-4C80-A4DC-65E1F8D85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92B746-4291-449E-BCC3-130E6A4A0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1E4C-C579-489B-B252-4FE024356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36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2A364B-A060-4A81-8302-C7BA30EDA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12BAAE-3077-4420-9FF4-6D2BF1B2F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4527A5-32CA-417B-A870-72A304BCD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3CA15EF-8ACD-40D9-8D04-34647CD30C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F898805-F4F6-4D30-B734-5AA7F5BB0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59256C5-763C-4124-A347-D391A92D8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6FF4-D10A-4497-A738-E6B5082BB1AD}" type="datetimeFigureOut">
              <a:rPr lang="fr-FR" smtClean="0"/>
              <a:t>04/09/2019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1ABC21E-14E2-4668-810B-7A2128156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E2707BF-0992-43B1-B4A3-D060DC414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1E4C-C579-489B-B252-4FE024356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48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FADC0C-C704-4914-BB6C-8D63EFFE7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9C7C4CB-A0BE-4457-A385-BBFAFDA2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6FF4-D10A-4497-A738-E6B5082BB1AD}" type="datetimeFigureOut">
              <a:rPr lang="fr-FR" smtClean="0"/>
              <a:t>04/09/2019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7261361-6091-41F7-A13A-B7FBF64F7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22A7421-1A91-4E4D-B804-5FE8D619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1E4C-C579-489B-B252-4FE024356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1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ED71ABC-587A-42C7-808E-726BD6760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6FF4-D10A-4497-A738-E6B5082BB1AD}" type="datetimeFigureOut">
              <a:rPr lang="fr-FR" smtClean="0"/>
              <a:t>04/09/2019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B314BE9-F925-4627-ABD1-E5279D1D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40E4B1-BF30-4508-99D4-6D36CBC71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1E4C-C579-489B-B252-4FE024356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79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9CD753-2537-4C4E-B337-EAEE834D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62136C-870D-4E37-806C-F3E32D6D6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D914624-6109-4673-974A-09CDAF970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FE7CBA-9B30-4872-BC38-B20D3C84B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6FF4-D10A-4497-A738-E6B5082BB1AD}" type="datetimeFigureOut">
              <a:rPr lang="fr-FR" smtClean="0"/>
              <a:t>04/09/2019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356793-7FD2-447E-B834-867A7F208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48FAD5-D2CE-4C38-831A-C855DA72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1E4C-C579-489B-B252-4FE024356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62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5C5E10-61F5-4899-A354-86F050F3F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8FA066A-6AEA-4227-AEED-B4CFD864A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F25EB0E-B281-4FC6-8F36-02A4FC703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1DFEC5-0A2E-40AF-BF6C-4A887F1DD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6FF4-D10A-4497-A738-E6B5082BB1AD}" type="datetimeFigureOut">
              <a:rPr lang="fr-FR" smtClean="0"/>
              <a:t>04/09/2019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D9088F-0DD8-48F8-9468-960304553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B652BE-1AA5-40F7-8D4F-187BA8B61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61E4C-C579-489B-B252-4FE024356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53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0207C99-23E3-4AAE-875D-09E34BAC8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D8E4EF-E5B6-47D8-8FE1-7359A891C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39013F-AADC-46C1-A90B-C93F6C62D9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6FF4-D10A-4497-A738-E6B5082BB1AD}" type="datetimeFigureOut">
              <a:rPr lang="fr-FR" smtClean="0"/>
              <a:t>04/09/2019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04A038-71F5-422F-811E-2169F65EF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BBB76D-83C0-4350-90A8-737DBC5CF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61E4C-C579-489B-B252-4FE024356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29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slide" Target="slide1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slide" Target="slide14.xml"/><Relationship Id="rId4" Type="http://schemas.openxmlformats.org/officeDocument/2006/relationships/slide" Target="slide5.xml"/><Relationship Id="rId9" Type="http://schemas.openxmlformats.org/officeDocument/2006/relationships/image" Target="../media/image5.png"/><Relationship Id="rId1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slide" Target="slide1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slide" Target="slide14.xml"/><Relationship Id="rId4" Type="http://schemas.openxmlformats.org/officeDocument/2006/relationships/slide" Target="slide5.xml"/><Relationship Id="rId9" Type="http://schemas.openxmlformats.org/officeDocument/2006/relationships/image" Target="../media/image5.png"/><Relationship Id="rId1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slide" Target="slide1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slide" Target="slide14.xml"/><Relationship Id="rId4" Type="http://schemas.openxmlformats.org/officeDocument/2006/relationships/slide" Target="slide5.xml"/><Relationship Id="rId9" Type="http://schemas.openxmlformats.org/officeDocument/2006/relationships/image" Target="../media/image5.png"/><Relationship Id="rId1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slide" Target="slide2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slide" Target="slide1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slide" Target="slide14.xml"/><Relationship Id="rId4" Type="http://schemas.openxmlformats.org/officeDocument/2006/relationships/slide" Target="slide5.xml"/><Relationship Id="rId9" Type="http://schemas.openxmlformats.org/officeDocument/2006/relationships/image" Target="../media/image5.png"/><Relationship Id="rId1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slide" Target="slide1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slide" Target="slide14.xml"/><Relationship Id="rId4" Type="http://schemas.openxmlformats.org/officeDocument/2006/relationships/slide" Target="slide5.xml"/><Relationship Id="rId9" Type="http://schemas.openxmlformats.org/officeDocument/2006/relationships/image" Target="../media/image5.png"/><Relationship Id="rId1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slide" Target="slide1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slide" Target="slide14.xml"/><Relationship Id="rId4" Type="http://schemas.openxmlformats.org/officeDocument/2006/relationships/slide" Target="slide5.xml"/><Relationship Id="rId9" Type="http://schemas.openxmlformats.org/officeDocument/2006/relationships/image" Target="../media/image5.png"/><Relationship Id="rId1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slide" Target="slide1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slide" Target="slide14.xml"/><Relationship Id="rId4" Type="http://schemas.openxmlformats.org/officeDocument/2006/relationships/slide" Target="slide5.xml"/><Relationship Id="rId9" Type="http://schemas.openxmlformats.org/officeDocument/2006/relationships/image" Target="../media/image5.png"/><Relationship Id="rId1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1045B59B-615E-4718-A150-42DE5D03E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CF29CD-38B8-4924-BA11-6D6051748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C5D94C-4E3D-4412-9D54-735DE2E8A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011" y="4502330"/>
            <a:ext cx="10765410" cy="1207269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Prise en main de Scratch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E2FC06A-AA80-496C-8C07-BD910A2C08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23" b="-1"/>
          <a:stretch/>
        </p:blipFill>
        <p:spPr>
          <a:xfrm>
            <a:off x="0" y="1884217"/>
            <a:ext cx="12192000" cy="118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741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du contenu 13">
            <a:extLst>
              <a:ext uri="{FF2B5EF4-FFF2-40B4-BE49-F238E27FC236}">
                <a16:creationId xmlns:a16="http://schemas.microsoft.com/office/drawing/2014/main" id="{200612C1-51EA-4FB5-9B0A-B4CF5AEA82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566328"/>
            <a:ext cx="6172200" cy="371581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CDFCD6-86B8-4AC1-9DB8-156781B30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L’échange de données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A7589F6-86BB-49A6-A52F-599719303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Un </a:t>
            </a:r>
            <a:r>
              <a:rPr lang="fr-FR" dirty="0" err="1"/>
              <a:t>sprite</a:t>
            </a:r>
            <a:r>
              <a:rPr lang="fr-FR" dirty="0"/>
              <a:t> peut diffuser des données à l’utilisateur ou à d’autres </a:t>
            </a:r>
            <a:r>
              <a:rPr lang="fr-FR" dirty="0" err="1"/>
              <a:t>sprites</a:t>
            </a:r>
            <a:r>
              <a:rPr lang="fr-FR" dirty="0"/>
              <a:t> et à l’inverse, en recueillir.</a:t>
            </a:r>
          </a:p>
          <a:p>
            <a:r>
              <a:rPr lang="fr-FR" dirty="0"/>
              <a:t>Ces données peuvent alors être stockées par le programme pour une utilisation ultérieure.</a:t>
            </a:r>
          </a:p>
          <a:p>
            <a:r>
              <a:rPr lang="fr-FR" dirty="0">
                <a:solidFill>
                  <a:schemeClr val="accent6"/>
                </a:solidFill>
              </a:rPr>
              <a:t>Exemple d’une donnée transmise aux autres </a:t>
            </a:r>
            <a:r>
              <a:rPr lang="fr-FR" dirty="0" err="1">
                <a:solidFill>
                  <a:schemeClr val="accent6"/>
                </a:solidFill>
              </a:rPr>
              <a:t>sprites</a:t>
            </a:r>
            <a:r>
              <a:rPr lang="fr-FR" dirty="0">
                <a:solidFill>
                  <a:schemeClr val="accent6"/>
                </a:solidFill>
              </a:rPr>
              <a:t> du programme. Lors du clic sur l’orange, tous les </a:t>
            </a:r>
            <a:r>
              <a:rPr lang="fr-FR" dirty="0" err="1">
                <a:solidFill>
                  <a:schemeClr val="accent6"/>
                </a:solidFill>
              </a:rPr>
              <a:t>sprites</a:t>
            </a:r>
            <a:r>
              <a:rPr lang="fr-FR" dirty="0">
                <a:solidFill>
                  <a:schemeClr val="accent6"/>
                </a:solidFill>
              </a:rPr>
              <a:t> de la scène recevront l’information « Bonjour ».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7B3496-0826-41F7-B09C-9432698C4069}"/>
              </a:ext>
            </a:extLst>
          </p:cNvPr>
          <p:cNvSpPr/>
          <p:nvPr/>
        </p:nvSpPr>
        <p:spPr>
          <a:xfrm>
            <a:off x="6669568" y="2160869"/>
            <a:ext cx="906856" cy="510141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6185FD5-2035-4677-B9C4-10CF1BE460E1}"/>
              </a:ext>
            </a:extLst>
          </p:cNvPr>
          <p:cNvCxnSpPr>
            <a:cxnSpLocks/>
          </p:cNvCxnSpPr>
          <p:nvPr/>
        </p:nvCxnSpPr>
        <p:spPr>
          <a:xfrm>
            <a:off x="4718138" y="2344550"/>
            <a:ext cx="435519" cy="379398"/>
          </a:xfrm>
          <a:prstGeom prst="straightConnector1">
            <a:avLst/>
          </a:prstGeom>
          <a:ln>
            <a:solidFill>
              <a:srgbClr val="FBD4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>
            <a:extLst>
              <a:ext uri="{FF2B5EF4-FFF2-40B4-BE49-F238E27FC236}">
                <a16:creationId xmlns:a16="http://schemas.microsoft.com/office/drawing/2014/main" id="{3D0E17A9-74D4-4225-92A7-4102112466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23" b="-1"/>
          <a:stretch/>
        </p:blipFill>
        <p:spPr>
          <a:xfrm>
            <a:off x="7518886" y="0"/>
            <a:ext cx="4673114" cy="455028"/>
          </a:xfrm>
          <a:prstGeom prst="rect">
            <a:avLst/>
          </a:prstGeom>
        </p:spPr>
      </p:pic>
      <p:sp>
        <p:nvSpPr>
          <p:cNvPr id="18" name="Flèche : gauche 17">
            <a:hlinkClick r:id="rId4" action="ppaction://hlinksldjump"/>
            <a:extLst>
              <a:ext uri="{FF2B5EF4-FFF2-40B4-BE49-F238E27FC236}">
                <a16:creationId xmlns:a16="http://schemas.microsoft.com/office/drawing/2014/main" id="{47550244-D9AF-4D1B-9BB0-A576F9908DD3}"/>
              </a:ext>
            </a:extLst>
          </p:cNvPr>
          <p:cNvSpPr/>
          <p:nvPr/>
        </p:nvSpPr>
        <p:spPr>
          <a:xfrm>
            <a:off x="107658" y="79643"/>
            <a:ext cx="1126156" cy="375385"/>
          </a:xfrm>
          <a:prstGeom prst="lef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fr-FR" sz="1200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36233212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ce réservé du contenu 19">
            <a:extLst>
              <a:ext uri="{FF2B5EF4-FFF2-40B4-BE49-F238E27FC236}">
                <a16:creationId xmlns:a16="http://schemas.microsoft.com/office/drawing/2014/main" id="{6E5C5EBB-4003-428D-89A8-ACE5B5929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561023"/>
            <a:ext cx="6172200" cy="372642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CDFCD6-86B8-4AC1-9DB8-156781B30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L’échange de données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A7589F6-86BB-49A6-A52F-599719303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Un </a:t>
            </a:r>
            <a:r>
              <a:rPr lang="fr-FR" dirty="0" err="1"/>
              <a:t>sprite</a:t>
            </a:r>
            <a:r>
              <a:rPr lang="fr-FR" dirty="0"/>
              <a:t> peut diffuser des données à l’utilisateur ou à d’autres </a:t>
            </a:r>
            <a:r>
              <a:rPr lang="fr-FR" dirty="0" err="1"/>
              <a:t>sprites</a:t>
            </a:r>
            <a:r>
              <a:rPr lang="fr-FR" dirty="0"/>
              <a:t> et à l’inverse, en recueillir.</a:t>
            </a:r>
          </a:p>
          <a:p>
            <a:r>
              <a:rPr lang="fr-FR" dirty="0"/>
              <a:t>Ces données peuvent alors être stockées par le programme pour une utilisation ultérieure.</a:t>
            </a:r>
          </a:p>
          <a:p>
            <a:r>
              <a:rPr lang="fr-FR" dirty="0"/>
              <a:t>Il est alors possible de programmer un </a:t>
            </a:r>
            <a:r>
              <a:rPr lang="fr-FR" dirty="0" err="1"/>
              <a:t>sprite</a:t>
            </a:r>
            <a:r>
              <a:rPr lang="fr-FR" dirty="0"/>
              <a:t> en fonction d’un message transmis par d’autres.</a:t>
            </a:r>
          </a:p>
          <a:p>
            <a:r>
              <a:rPr lang="fr-FR" dirty="0">
                <a:solidFill>
                  <a:schemeClr val="accent6"/>
                </a:solidFill>
              </a:rPr>
              <a:t>Ici, les bananes vont répondre « Salut » lorsqu’elle recevront le message « Bonjour » de la part d’un autre </a:t>
            </a:r>
            <a:r>
              <a:rPr lang="fr-FR" dirty="0" err="1">
                <a:solidFill>
                  <a:schemeClr val="accent6"/>
                </a:solidFill>
              </a:rPr>
              <a:t>sprite</a:t>
            </a:r>
            <a:r>
              <a:rPr lang="fr-FR" dirty="0">
                <a:solidFill>
                  <a:schemeClr val="accent6"/>
                </a:solidFill>
              </a:rPr>
              <a:t> (émis lorsque le </a:t>
            </a:r>
            <a:r>
              <a:rPr lang="fr-FR" dirty="0" err="1">
                <a:solidFill>
                  <a:schemeClr val="accent6"/>
                </a:solidFill>
              </a:rPr>
              <a:t>sprite</a:t>
            </a:r>
            <a:r>
              <a:rPr lang="fr-FR" dirty="0">
                <a:solidFill>
                  <a:schemeClr val="accent6"/>
                </a:solidFill>
              </a:rPr>
              <a:t> « oranges » est cliqué).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1953D1-6E66-48D8-8089-ABBF79E0EDF7}"/>
              </a:ext>
            </a:extLst>
          </p:cNvPr>
          <p:cNvSpPr/>
          <p:nvPr/>
        </p:nvSpPr>
        <p:spPr>
          <a:xfrm>
            <a:off x="6756935" y="2165683"/>
            <a:ext cx="885524" cy="49089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C208DF0-43C3-4F0E-8897-FCFDC7AFC959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7642459" y="2057400"/>
            <a:ext cx="2223436" cy="35372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BE4D6E0-BADD-4E1D-B05E-46516A57F548}"/>
              </a:ext>
            </a:extLst>
          </p:cNvPr>
          <p:cNvCxnSpPr>
            <a:cxnSpLocks/>
            <a:endCxn id="9" idx="2"/>
          </p:cNvCxnSpPr>
          <p:nvPr/>
        </p:nvCxnSpPr>
        <p:spPr>
          <a:xfrm flipH="1" flipV="1">
            <a:off x="7199697" y="2656573"/>
            <a:ext cx="2281187" cy="172292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6803354E-71C3-497A-9E09-B947EEB3A060}"/>
              </a:ext>
            </a:extLst>
          </p:cNvPr>
          <p:cNvCxnSpPr>
            <a:cxnSpLocks/>
          </p:cNvCxnSpPr>
          <p:nvPr/>
        </p:nvCxnSpPr>
        <p:spPr>
          <a:xfrm>
            <a:off x="4718138" y="2344550"/>
            <a:ext cx="435519" cy="379398"/>
          </a:xfrm>
          <a:prstGeom prst="straightConnector1">
            <a:avLst/>
          </a:prstGeom>
          <a:ln>
            <a:solidFill>
              <a:srgbClr val="FBD4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>
            <a:extLst>
              <a:ext uri="{FF2B5EF4-FFF2-40B4-BE49-F238E27FC236}">
                <a16:creationId xmlns:a16="http://schemas.microsoft.com/office/drawing/2014/main" id="{6B4FEA66-107F-4A19-8730-535EC5330C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23" b="-1"/>
          <a:stretch/>
        </p:blipFill>
        <p:spPr>
          <a:xfrm>
            <a:off x="7518886" y="0"/>
            <a:ext cx="4673114" cy="455028"/>
          </a:xfrm>
          <a:prstGeom prst="rect">
            <a:avLst/>
          </a:prstGeom>
        </p:spPr>
      </p:pic>
      <p:sp>
        <p:nvSpPr>
          <p:cNvPr id="23" name="Flèche : gauche 22">
            <a:hlinkClick r:id="rId4" action="ppaction://hlinksldjump"/>
            <a:extLst>
              <a:ext uri="{FF2B5EF4-FFF2-40B4-BE49-F238E27FC236}">
                <a16:creationId xmlns:a16="http://schemas.microsoft.com/office/drawing/2014/main" id="{D0CD0E18-3306-41A6-AF31-F352CB8E9AD4}"/>
              </a:ext>
            </a:extLst>
          </p:cNvPr>
          <p:cNvSpPr/>
          <p:nvPr/>
        </p:nvSpPr>
        <p:spPr>
          <a:xfrm>
            <a:off x="107658" y="79643"/>
            <a:ext cx="1126156" cy="375385"/>
          </a:xfrm>
          <a:prstGeom prst="lef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fr-FR" sz="1200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40456523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D8317594-2969-4A95-994D-78FCE9B89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566328"/>
            <a:ext cx="6172200" cy="371581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CDFCD6-86B8-4AC1-9DB8-156781B30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L’échange de données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A7589F6-86BB-49A6-A52F-599719303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Un </a:t>
            </a:r>
            <a:r>
              <a:rPr lang="fr-FR" dirty="0" err="1"/>
              <a:t>sprite</a:t>
            </a:r>
            <a:r>
              <a:rPr lang="fr-FR" dirty="0"/>
              <a:t> peut diffuser des données à l’utilisateur ou à d’autres </a:t>
            </a:r>
            <a:r>
              <a:rPr lang="fr-FR" dirty="0" err="1"/>
              <a:t>sprites</a:t>
            </a:r>
            <a:r>
              <a:rPr lang="fr-FR" dirty="0"/>
              <a:t> et à l’inverse, en recueillir.</a:t>
            </a:r>
          </a:p>
          <a:p>
            <a:r>
              <a:rPr lang="fr-FR" dirty="0"/>
              <a:t>Ces données peuvent alors être stockées par le programme pour une utilisation ultérieure.</a:t>
            </a:r>
          </a:p>
          <a:p>
            <a:r>
              <a:rPr lang="fr-FR" dirty="0">
                <a:solidFill>
                  <a:schemeClr val="accent6"/>
                </a:solidFill>
              </a:rPr>
              <a:t>Dans cet exemple, l’utilisateur est invité par le </a:t>
            </a:r>
            <a:r>
              <a:rPr lang="fr-FR" dirty="0" err="1">
                <a:solidFill>
                  <a:schemeClr val="accent6"/>
                </a:solidFill>
              </a:rPr>
              <a:t>sprite</a:t>
            </a:r>
            <a:r>
              <a:rPr lang="fr-FR" dirty="0">
                <a:solidFill>
                  <a:schemeClr val="accent6"/>
                </a:solidFill>
              </a:rPr>
              <a:t> « pommes » à renseigner une donnée.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1953D1-6E66-48D8-8089-ABBF79E0EDF7}"/>
              </a:ext>
            </a:extLst>
          </p:cNvPr>
          <p:cNvSpPr/>
          <p:nvPr/>
        </p:nvSpPr>
        <p:spPr>
          <a:xfrm>
            <a:off x="6747309" y="2389470"/>
            <a:ext cx="1337911" cy="49089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C208DF0-43C3-4F0E-8897-FCFDC7AFC959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8085220" y="2144025"/>
            <a:ext cx="2579572" cy="49089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BE4D6E0-BADD-4E1D-B05E-46516A57F548}"/>
              </a:ext>
            </a:extLst>
          </p:cNvPr>
          <p:cNvCxnSpPr>
            <a:cxnSpLocks/>
            <a:endCxn id="9" idx="2"/>
          </p:cNvCxnSpPr>
          <p:nvPr/>
        </p:nvCxnSpPr>
        <p:spPr>
          <a:xfrm flipH="1" flipV="1">
            <a:off x="7416265" y="2880360"/>
            <a:ext cx="2786514" cy="147025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3333B07C-AD9D-4B53-A982-3493CC5DAE2D}"/>
              </a:ext>
            </a:extLst>
          </p:cNvPr>
          <p:cNvCxnSpPr>
            <a:cxnSpLocks/>
          </p:cNvCxnSpPr>
          <p:nvPr/>
        </p:nvCxnSpPr>
        <p:spPr>
          <a:xfrm>
            <a:off x="4747669" y="2758438"/>
            <a:ext cx="435519" cy="379398"/>
          </a:xfrm>
          <a:prstGeom prst="straightConnector1">
            <a:avLst/>
          </a:prstGeom>
          <a:ln>
            <a:solidFill>
              <a:srgbClr val="60BFE8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0408C169-D11E-4A47-9CA8-1665DF379F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23" b="-1"/>
          <a:stretch/>
        </p:blipFill>
        <p:spPr>
          <a:xfrm>
            <a:off x="7518886" y="0"/>
            <a:ext cx="4673114" cy="455028"/>
          </a:xfrm>
          <a:prstGeom prst="rect">
            <a:avLst/>
          </a:prstGeom>
        </p:spPr>
      </p:pic>
      <p:sp>
        <p:nvSpPr>
          <p:cNvPr id="17" name="Flèche : gauche 16">
            <a:hlinkClick r:id="rId4" action="ppaction://hlinksldjump"/>
            <a:extLst>
              <a:ext uri="{FF2B5EF4-FFF2-40B4-BE49-F238E27FC236}">
                <a16:creationId xmlns:a16="http://schemas.microsoft.com/office/drawing/2014/main" id="{CECB6F6D-A4F5-4D75-90E2-94D572850D6E}"/>
              </a:ext>
            </a:extLst>
          </p:cNvPr>
          <p:cNvSpPr/>
          <p:nvPr/>
        </p:nvSpPr>
        <p:spPr>
          <a:xfrm>
            <a:off x="107658" y="79643"/>
            <a:ext cx="1126156" cy="375385"/>
          </a:xfrm>
          <a:prstGeom prst="lef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fr-FR" sz="1200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270163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C36647-FDD9-47F8-BAD5-8ED1F37C1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887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pic>
        <p:nvPicPr>
          <p:cNvPr id="26" name="Image 25">
            <a:hlinkClick r:id="rId2" action="ppaction://hlinksldjump"/>
            <a:extLst>
              <a:ext uri="{FF2B5EF4-FFF2-40B4-BE49-F238E27FC236}">
                <a16:creationId xmlns:a16="http://schemas.microsoft.com/office/drawing/2014/main" id="{D479B7DB-EE87-421D-9ED7-474C7E6BDDF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838200" y="1256012"/>
            <a:ext cx="3060457" cy="1725318"/>
          </a:xfrm>
          <a:prstGeom prst="rect">
            <a:avLst/>
          </a:prstGeom>
        </p:spPr>
      </p:pic>
      <p:pic>
        <p:nvPicPr>
          <p:cNvPr id="27" name="Image 26">
            <a:hlinkClick r:id="rId4" action="ppaction://hlinksldjump"/>
            <a:extLst>
              <a:ext uri="{FF2B5EF4-FFF2-40B4-BE49-F238E27FC236}">
                <a16:creationId xmlns:a16="http://schemas.microsoft.com/office/drawing/2014/main" id="{DAE397DA-9E7F-43E3-858D-5468B453255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4178543" y="1859034"/>
            <a:ext cx="3060457" cy="1725318"/>
          </a:xfrm>
          <a:prstGeom prst="rect">
            <a:avLst/>
          </a:prstGeom>
        </p:spPr>
      </p:pic>
      <p:pic>
        <p:nvPicPr>
          <p:cNvPr id="28" name="Image 27">
            <a:hlinkClick r:id="rId6" action="ppaction://hlinksldjump"/>
            <a:extLst>
              <a:ext uri="{FF2B5EF4-FFF2-40B4-BE49-F238E27FC236}">
                <a16:creationId xmlns:a16="http://schemas.microsoft.com/office/drawing/2014/main" id="{27A4CFB2-DC82-428B-87BC-3BD434209E8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5000"/>
          </a:blip>
          <a:stretch>
            <a:fillRect/>
          </a:stretch>
        </p:blipFill>
        <p:spPr>
          <a:xfrm>
            <a:off x="7518886" y="2333610"/>
            <a:ext cx="3060457" cy="1731414"/>
          </a:xfrm>
          <a:prstGeom prst="rect">
            <a:avLst/>
          </a:prstGeom>
        </p:spPr>
      </p:pic>
      <p:pic>
        <p:nvPicPr>
          <p:cNvPr id="29" name="Image 28">
            <a:hlinkClick r:id="rId8" action="ppaction://hlinksldjump"/>
            <a:extLst>
              <a:ext uri="{FF2B5EF4-FFF2-40B4-BE49-F238E27FC236}">
                <a16:creationId xmlns:a16="http://schemas.microsoft.com/office/drawing/2014/main" id="{CD588903-873C-44A1-89F6-410733AD9842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35000"/>
          </a:blip>
          <a:stretch>
            <a:fillRect/>
          </a:stretch>
        </p:blipFill>
        <p:spPr>
          <a:xfrm>
            <a:off x="838199" y="3161686"/>
            <a:ext cx="3060457" cy="1725318"/>
          </a:xfrm>
          <a:prstGeom prst="rect">
            <a:avLst/>
          </a:prstGeom>
        </p:spPr>
      </p:pic>
      <p:pic>
        <p:nvPicPr>
          <p:cNvPr id="32" name="Image 31">
            <a:hlinkClick r:id="rId10" action="ppaction://hlinksldjump"/>
            <a:extLst>
              <a:ext uri="{FF2B5EF4-FFF2-40B4-BE49-F238E27FC236}">
                <a16:creationId xmlns:a16="http://schemas.microsoft.com/office/drawing/2014/main" id="{DE65AD50-0CE5-49F6-B0B7-F5C799EBDC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78543" y="4027393"/>
            <a:ext cx="3060457" cy="1725318"/>
          </a:xfrm>
          <a:prstGeom prst="rect">
            <a:avLst/>
          </a:prstGeom>
        </p:spPr>
      </p:pic>
      <p:pic>
        <p:nvPicPr>
          <p:cNvPr id="33" name="Image 32">
            <a:hlinkClick r:id="rId12" action="ppaction://hlinksldjump"/>
            <a:extLst>
              <a:ext uri="{FF2B5EF4-FFF2-40B4-BE49-F238E27FC236}">
                <a16:creationId xmlns:a16="http://schemas.microsoft.com/office/drawing/2014/main" id="{80131146-8E20-4A26-90AA-22843E11CCD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18886" y="4887004"/>
            <a:ext cx="3060457" cy="1731414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BCD92FB6-0411-4361-B825-F22EFC02D08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9423" b="-1"/>
          <a:stretch/>
        </p:blipFill>
        <p:spPr>
          <a:xfrm>
            <a:off x="7518886" y="0"/>
            <a:ext cx="4673114" cy="45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622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>
            <a:extLst>
              <a:ext uri="{FF2B5EF4-FFF2-40B4-BE49-F238E27FC236}">
                <a16:creationId xmlns:a16="http://schemas.microsoft.com/office/drawing/2014/main" id="{A899E9F1-95BC-48EE-B7E3-989BA7FBD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563430"/>
            <a:ext cx="6172200" cy="372161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CDFCD6-86B8-4AC1-9DB8-156781B30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variables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A7589F6-86BB-49A6-A52F-599719303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Un </a:t>
            </a:r>
            <a:r>
              <a:rPr lang="fr-FR" dirty="0" err="1"/>
              <a:t>sprite</a:t>
            </a:r>
            <a:r>
              <a:rPr lang="fr-FR" dirty="0"/>
              <a:t> peut recueillir des données.</a:t>
            </a:r>
          </a:p>
          <a:p>
            <a:r>
              <a:rPr lang="fr-FR" dirty="0"/>
              <a:t>Ces données peuvent alors être stockées par le programme pour une utilisation ultérieure.</a:t>
            </a:r>
          </a:p>
          <a:p>
            <a:r>
              <a:rPr lang="fr-FR" dirty="0">
                <a:solidFill>
                  <a:schemeClr val="accent6"/>
                </a:solidFill>
              </a:rPr>
              <a:t>Cette donnée est alors stockée dans une variable nommée « prénom » afin de pouvoir être exploitée par la suite.</a:t>
            </a:r>
          </a:p>
          <a:p>
            <a:r>
              <a:rPr lang="fr-FR" dirty="0">
                <a:solidFill>
                  <a:schemeClr val="accent6"/>
                </a:solidFill>
              </a:rPr>
              <a:t>La variable « prénom » se voit affecter de la valeur « Tom », </a:t>
            </a:r>
            <a:r>
              <a:rPr lang="fr-FR" dirty="0">
                <a:solidFill>
                  <a:srgbClr val="60BFE8"/>
                </a:solidFill>
              </a:rPr>
              <a:t>réponse</a:t>
            </a:r>
            <a:r>
              <a:rPr lang="fr-FR" dirty="0">
                <a:solidFill>
                  <a:schemeClr val="accent6"/>
                </a:solidFill>
              </a:rPr>
              <a:t> de l’utilisateur dans la boîte de dialogue.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1953D1-6E66-48D8-8089-ABBF79E0EDF7}"/>
              </a:ext>
            </a:extLst>
          </p:cNvPr>
          <p:cNvSpPr/>
          <p:nvPr/>
        </p:nvSpPr>
        <p:spPr>
          <a:xfrm>
            <a:off x="6756935" y="2800951"/>
            <a:ext cx="1020278" cy="250257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C208DF0-43C3-4F0E-8897-FCFDC7AFC959}"/>
              </a:ext>
            </a:extLst>
          </p:cNvPr>
          <p:cNvCxnSpPr>
            <a:cxnSpLocks/>
            <a:endCxn id="9" idx="3"/>
          </p:cNvCxnSpPr>
          <p:nvPr/>
        </p:nvCxnSpPr>
        <p:spPr>
          <a:xfrm flipH="1" flipV="1">
            <a:off x="7777213" y="2926080"/>
            <a:ext cx="1405288" cy="63045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3333B07C-AD9D-4B53-A982-3493CC5DAE2D}"/>
              </a:ext>
            </a:extLst>
          </p:cNvPr>
          <p:cNvCxnSpPr>
            <a:cxnSpLocks/>
          </p:cNvCxnSpPr>
          <p:nvPr/>
        </p:nvCxnSpPr>
        <p:spPr>
          <a:xfrm>
            <a:off x="4747669" y="3241308"/>
            <a:ext cx="435519" cy="379398"/>
          </a:xfrm>
          <a:prstGeom prst="straightConnector1">
            <a:avLst/>
          </a:prstGeom>
          <a:ln>
            <a:solidFill>
              <a:srgbClr val="F78B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AFC16D26-B715-42B2-848A-92D71AB3FA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23" b="-1"/>
          <a:stretch/>
        </p:blipFill>
        <p:spPr>
          <a:xfrm>
            <a:off x="7518886" y="0"/>
            <a:ext cx="4673114" cy="455028"/>
          </a:xfrm>
          <a:prstGeom prst="rect">
            <a:avLst/>
          </a:prstGeom>
        </p:spPr>
      </p:pic>
      <p:sp>
        <p:nvSpPr>
          <p:cNvPr id="20" name="Flèche : gauche 19">
            <a:hlinkClick r:id="rId4" action="ppaction://hlinksldjump"/>
            <a:extLst>
              <a:ext uri="{FF2B5EF4-FFF2-40B4-BE49-F238E27FC236}">
                <a16:creationId xmlns:a16="http://schemas.microsoft.com/office/drawing/2014/main" id="{AF5A7624-828F-4E60-86F2-B24CF9DE2745}"/>
              </a:ext>
            </a:extLst>
          </p:cNvPr>
          <p:cNvSpPr/>
          <p:nvPr/>
        </p:nvSpPr>
        <p:spPr>
          <a:xfrm>
            <a:off x="107658" y="79643"/>
            <a:ext cx="1126156" cy="375385"/>
          </a:xfrm>
          <a:prstGeom prst="lef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fr-FR" sz="1200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17232614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space réservé du contenu 15">
            <a:extLst>
              <a:ext uri="{FF2B5EF4-FFF2-40B4-BE49-F238E27FC236}">
                <a16:creationId xmlns:a16="http://schemas.microsoft.com/office/drawing/2014/main" id="{07583673-9BAE-4370-A874-0CF245B69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559568"/>
            <a:ext cx="6172200" cy="372933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CDFCD6-86B8-4AC1-9DB8-156781B30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variables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A7589F6-86BB-49A6-A52F-599719303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Le fait de stoker une valeur dans une variable permet son exploitation.</a:t>
            </a:r>
          </a:p>
          <a:p>
            <a:r>
              <a:rPr lang="fr-FR" dirty="0">
                <a:solidFill>
                  <a:schemeClr val="accent6"/>
                </a:solidFill>
              </a:rPr>
              <a:t>Dans ce cas le </a:t>
            </a:r>
            <a:r>
              <a:rPr lang="fr-FR" dirty="0" err="1">
                <a:solidFill>
                  <a:schemeClr val="accent6"/>
                </a:solidFill>
              </a:rPr>
              <a:t>sprite</a:t>
            </a:r>
            <a:r>
              <a:rPr lang="fr-FR" dirty="0">
                <a:solidFill>
                  <a:schemeClr val="accent6"/>
                </a:solidFill>
              </a:rPr>
              <a:t> « pommes » envoie un message personnalisé à l’utilisateur.</a:t>
            </a:r>
          </a:p>
          <a:p>
            <a:r>
              <a:rPr lang="fr-FR" dirty="0">
                <a:solidFill>
                  <a:schemeClr val="accent6"/>
                </a:solidFill>
              </a:rPr>
              <a:t>NB : on utilise une fonction permettant de concaténer (regrouper) du texte et des variables (fonction « regrouper » de la catégorie « Opérateurs »).</a:t>
            </a:r>
          </a:p>
          <a:p>
            <a:r>
              <a:rPr lang="fr-FR" dirty="0">
                <a:solidFill>
                  <a:schemeClr val="accent6"/>
                </a:solidFill>
              </a:rPr>
              <a:t>La catégorie « Opérateurs » permet la réalisation de nombreuses autres opérations dont des calculs.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1953D1-6E66-48D8-8089-ABBF79E0EDF7}"/>
              </a:ext>
            </a:extLst>
          </p:cNvPr>
          <p:cNvSpPr/>
          <p:nvPr/>
        </p:nvSpPr>
        <p:spPr>
          <a:xfrm>
            <a:off x="6756934" y="3010301"/>
            <a:ext cx="1713297" cy="250257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C208DF0-43C3-4F0E-8897-FCFDC7AFC959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8470231" y="2194560"/>
            <a:ext cx="2146434" cy="94087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3333B07C-AD9D-4B53-A982-3493CC5DAE2D}"/>
              </a:ext>
            </a:extLst>
          </p:cNvPr>
          <p:cNvCxnSpPr>
            <a:cxnSpLocks/>
          </p:cNvCxnSpPr>
          <p:nvPr/>
        </p:nvCxnSpPr>
        <p:spPr>
          <a:xfrm>
            <a:off x="4747669" y="3010301"/>
            <a:ext cx="435519" cy="379398"/>
          </a:xfrm>
          <a:prstGeom prst="straightConnector1">
            <a:avLst/>
          </a:prstGeom>
          <a:ln>
            <a:solidFill>
              <a:srgbClr val="54BF43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>
            <a:extLst>
              <a:ext uri="{FF2B5EF4-FFF2-40B4-BE49-F238E27FC236}">
                <a16:creationId xmlns:a16="http://schemas.microsoft.com/office/drawing/2014/main" id="{8F0F99FD-28E9-4D02-AB3E-581D1A13A6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23" b="-1"/>
          <a:stretch/>
        </p:blipFill>
        <p:spPr>
          <a:xfrm>
            <a:off x="7518886" y="0"/>
            <a:ext cx="4673114" cy="455028"/>
          </a:xfrm>
          <a:prstGeom prst="rect">
            <a:avLst/>
          </a:prstGeom>
        </p:spPr>
      </p:pic>
      <p:sp>
        <p:nvSpPr>
          <p:cNvPr id="18" name="Flèche : gauche 17">
            <a:hlinkClick r:id="rId4" action="ppaction://hlinksldjump"/>
            <a:extLst>
              <a:ext uri="{FF2B5EF4-FFF2-40B4-BE49-F238E27FC236}">
                <a16:creationId xmlns:a16="http://schemas.microsoft.com/office/drawing/2014/main" id="{67FBEDFF-6FD2-4E92-B389-6BC56E427CA6}"/>
              </a:ext>
            </a:extLst>
          </p:cNvPr>
          <p:cNvSpPr/>
          <p:nvPr/>
        </p:nvSpPr>
        <p:spPr>
          <a:xfrm>
            <a:off x="107658" y="79643"/>
            <a:ext cx="1126156" cy="375385"/>
          </a:xfrm>
          <a:prstGeom prst="lef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fr-FR" sz="1200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22426128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71F004-1D1D-4374-8ACB-46DE9CF9B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variables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FE8E713-8343-46F7-B180-64853BABF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566304"/>
            <a:ext cx="6172200" cy="3715867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3C6DF14-D66B-4369-A28B-5C3F7CC17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Il est possible d’afficher les valeurs des différentes variables en temps réel sur la scène, ce qui peut faciliter la programmation.</a:t>
            </a:r>
          </a:p>
          <a:p>
            <a:r>
              <a:rPr lang="fr-FR" dirty="0">
                <a:solidFill>
                  <a:schemeClr val="accent6"/>
                </a:solidFill>
              </a:rPr>
              <a:t>Le prix des fruits est affiché au dessus de chacun d’eux.</a:t>
            </a:r>
          </a:p>
          <a:p>
            <a:r>
              <a:rPr lang="fr-FR" dirty="0">
                <a:solidFill>
                  <a:schemeClr val="accent6"/>
                </a:solidFill>
              </a:rPr>
              <a:t>Deux solutions : en cochant les variables à afficher dans les </a:t>
            </a:r>
            <a:r>
              <a:rPr lang="fr-FR" dirty="0">
                <a:solidFill>
                  <a:schemeClr val="accent5"/>
                </a:solidFill>
              </a:rPr>
              <a:t>blocs de code </a:t>
            </a:r>
            <a:r>
              <a:rPr lang="fr-FR" dirty="0">
                <a:solidFill>
                  <a:schemeClr val="accent6"/>
                </a:solidFill>
              </a:rPr>
              <a:t>ou directement dans la </a:t>
            </a:r>
            <a:r>
              <a:rPr lang="fr-FR" dirty="0">
                <a:solidFill>
                  <a:schemeClr val="accent2"/>
                </a:solidFill>
              </a:rPr>
              <a:t>zone de codage</a:t>
            </a:r>
            <a:r>
              <a:rPr lang="fr-FR" dirty="0">
                <a:solidFill>
                  <a:schemeClr val="accent6"/>
                </a:solidFill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98626B-35BA-4AE8-BA81-4971B62FA849}"/>
              </a:ext>
            </a:extLst>
          </p:cNvPr>
          <p:cNvSpPr/>
          <p:nvPr/>
        </p:nvSpPr>
        <p:spPr>
          <a:xfrm>
            <a:off x="9105499" y="2057400"/>
            <a:ext cx="2246713" cy="474044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A591B3A9-414A-4F8E-9F79-38E35C260837}"/>
              </a:ext>
            </a:extLst>
          </p:cNvPr>
          <p:cNvCxnSpPr/>
          <p:nvPr/>
        </p:nvCxnSpPr>
        <p:spPr>
          <a:xfrm flipV="1">
            <a:off x="3474720" y="2646947"/>
            <a:ext cx="1973179" cy="1116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109A419C-ECAE-4A3C-B8CF-3D0E0B822665}"/>
              </a:ext>
            </a:extLst>
          </p:cNvPr>
          <p:cNvCxnSpPr>
            <a:cxnSpLocks/>
          </p:cNvCxnSpPr>
          <p:nvPr/>
        </p:nvCxnSpPr>
        <p:spPr>
          <a:xfrm flipV="1">
            <a:off x="3946358" y="2723949"/>
            <a:ext cx="2797745" cy="1217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3" name="Image 22">
            <a:extLst>
              <a:ext uri="{FF2B5EF4-FFF2-40B4-BE49-F238E27FC236}">
                <a16:creationId xmlns:a16="http://schemas.microsoft.com/office/drawing/2014/main" id="{9297C94D-97DF-487C-8450-C456F1ADCB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23" b="-1"/>
          <a:stretch/>
        </p:blipFill>
        <p:spPr>
          <a:xfrm>
            <a:off x="7518886" y="0"/>
            <a:ext cx="4673114" cy="455028"/>
          </a:xfrm>
          <a:prstGeom prst="rect">
            <a:avLst/>
          </a:prstGeom>
        </p:spPr>
      </p:pic>
      <p:sp>
        <p:nvSpPr>
          <p:cNvPr id="24" name="Flèche : gauche 23">
            <a:hlinkClick r:id="rId4" action="ppaction://hlinksldjump"/>
            <a:extLst>
              <a:ext uri="{FF2B5EF4-FFF2-40B4-BE49-F238E27FC236}">
                <a16:creationId xmlns:a16="http://schemas.microsoft.com/office/drawing/2014/main" id="{338E7262-5EDD-4CB5-B2F9-4BDB14FC2306}"/>
              </a:ext>
            </a:extLst>
          </p:cNvPr>
          <p:cNvSpPr/>
          <p:nvPr/>
        </p:nvSpPr>
        <p:spPr>
          <a:xfrm>
            <a:off x="107658" y="79643"/>
            <a:ext cx="1126156" cy="375385"/>
          </a:xfrm>
          <a:prstGeom prst="lef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fr-FR" sz="1200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14799535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E4B349-538B-47DE-AE05-D94CAAB5C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variables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A445672-647A-4B9C-A7A0-13B547293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Il est possible de modifier la valeur d’une variable.</a:t>
            </a:r>
          </a:p>
          <a:p>
            <a:r>
              <a:rPr lang="fr-FR" b="1" dirty="0"/>
              <a:t>Manuellement</a:t>
            </a:r>
            <a:r>
              <a:rPr lang="fr-FR" dirty="0"/>
              <a:t> : on invite l’utilisateur à saisir une nouvelle valeur grâce à une boîte de dialogue (vu précédemment).</a:t>
            </a:r>
          </a:p>
          <a:p>
            <a:endParaRPr lang="fr-FR" dirty="0"/>
          </a:p>
          <a:p>
            <a:r>
              <a:rPr lang="fr-FR" b="1" dirty="0"/>
              <a:t>Automatiquement</a:t>
            </a:r>
            <a:r>
              <a:rPr lang="fr-FR" dirty="0"/>
              <a:t> : la variable sera modifiée à tout moment en fonction d’un ou plusieurs événements déclencheurs.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72F0FA51-6AD7-4F40-9A62-5B993479B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3813" y="2028825"/>
            <a:ext cx="3790950" cy="2790825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37296099-CB18-4F4E-A09B-2551F0A758C7}"/>
              </a:ext>
            </a:extLst>
          </p:cNvPr>
          <p:cNvCxnSpPr/>
          <p:nvPr/>
        </p:nvCxnSpPr>
        <p:spPr>
          <a:xfrm>
            <a:off x="4772025" y="2772076"/>
            <a:ext cx="16017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5EFEA40-A384-4A99-B753-967C05A34EC5}"/>
              </a:ext>
            </a:extLst>
          </p:cNvPr>
          <p:cNvCxnSpPr/>
          <p:nvPr/>
        </p:nvCxnSpPr>
        <p:spPr>
          <a:xfrm>
            <a:off x="4772025" y="3939925"/>
            <a:ext cx="16017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BBA5C0D7-D3EE-4E53-B029-2F5E6E78E3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23" b="-1"/>
          <a:stretch/>
        </p:blipFill>
        <p:spPr>
          <a:xfrm>
            <a:off x="7518886" y="0"/>
            <a:ext cx="4673114" cy="455028"/>
          </a:xfrm>
          <a:prstGeom prst="rect">
            <a:avLst/>
          </a:prstGeom>
        </p:spPr>
      </p:pic>
      <p:sp>
        <p:nvSpPr>
          <p:cNvPr id="13" name="Flèche : gauche 12">
            <a:hlinkClick r:id="rId4" action="ppaction://hlinksldjump"/>
            <a:extLst>
              <a:ext uri="{FF2B5EF4-FFF2-40B4-BE49-F238E27FC236}">
                <a16:creationId xmlns:a16="http://schemas.microsoft.com/office/drawing/2014/main" id="{9B655099-B3C2-4348-942E-AB4BF672442B}"/>
              </a:ext>
            </a:extLst>
          </p:cNvPr>
          <p:cNvSpPr/>
          <p:nvPr/>
        </p:nvSpPr>
        <p:spPr>
          <a:xfrm>
            <a:off x="107658" y="79643"/>
            <a:ext cx="1126156" cy="375385"/>
          </a:xfrm>
          <a:prstGeom prst="lef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fr-FR" sz="1200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29956261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C36647-FDD9-47F8-BAD5-8ED1F37C1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887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pic>
        <p:nvPicPr>
          <p:cNvPr id="26" name="Image 25">
            <a:hlinkClick r:id="rId2" action="ppaction://hlinksldjump"/>
            <a:extLst>
              <a:ext uri="{FF2B5EF4-FFF2-40B4-BE49-F238E27FC236}">
                <a16:creationId xmlns:a16="http://schemas.microsoft.com/office/drawing/2014/main" id="{D479B7DB-EE87-421D-9ED7-474C7E6BDDF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838198" y="1256012"/>
            <a:ext cx="3060457" cy="1725318"/>
          </a:xfrm>
          <a:prstGeom prst="rect">
            <a:avLst/>
          </a:prstGeom>
        </p:spPr>
      </p:pic>
      <p:pic>
        <p:nvPicPr>
          <p:cNvPr id="27" name="Image 26">
            <a:hlinkClick r:id="rId4" action="ppaction://hlinksldjump"/>
            <a:extLst>
              <a:ext uri="{FF2B5EF4-FFF2-40B4-BE49-F238E27FC236}">
                <a16:creationId xmlns:a16="http://schemas.microsoft.com/office/drawing/2014/main" id="{DAE397DA-9E7F-43E3-858D-5468B453255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4178543" y="1859034"/>
            <a:ext cx="3060457" cy="1725318"/>
          </a:xfrm>
          <a:prstGeom prst="rect">
            <a:avLst/>
          </a:prstGeom>
        </p:spPr>
      </p:pic>
      <p:pic>
        <p:nvPicPr>
          <p:cNvPr id="28" name="Image 27">
            <a:hlinkClick r:id="rId6" action="ppaction://hlinksldjump"/>
            <a:extLst>
              <a:ext uri="{FF2B5EF4-FFF2-40B4-BE49-F238E27FC236}">
                <a16:creationId xmlns:a16="http://schemas.microsoft.com/office/drawing/2014/main" id="{27A4CFB2-DC82-428B-87BC-3BD434209E8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5000"/>
          </a:blip>
          <a:stretch>
            <a:fillRect/>
          </a:stretch>
        </p:blipFill>
        <p:spPr>
          <a:xfrm>
            <a:off x="7518886" y="2333610"/>
            <a:ext cx="3060457" cy="1731414"/>
          </a:xfrm>
          <a:prstGeom prst="rect">
            <a:avLst/>
          </a:prstGeom>
        </p:spPr>
      </p:pic>
      <p:pic>
        <p:nvPicPr>
          <p:cNvPr id="29" name="Image 28">
            <a:hlinkClick r:id="rId8" action="ppaction://hlinksldjump"/>
            <a:extLst>
              <a:ext uri="{FF2B5EF4-FFF2-40B4-BE49-F238E27FC236}">
                <a16:creationId xmlns:a16="http://schemas.microsoft.com/office/drawing/2014/main" id="{CD588903-873C-44A1-89F6-410733AD9842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35000"/>
          </a:blip>
          <a:stretch>
            <a:fillRect/>
          </a:stretch>
        </p:blipFill>
        <p:spPr>
          <a:xfrm>
            <a:off x="838199" y="3161686"/>
            <a:ext cx="3060457" cy="1725318"/>
          </a:xfrm>
          <a:prstGeom prst="rect">
            <a:avLst/>
          </a:prstGeom>
        </p:spPr>
      </p:pic>
      <p:pic>
        <p:nvPicPr>
          <p:cNvPr id="32" name="Image 31">
            <a:hlinkClick r:id="rId10" action="ppaction://hlinksldjump"/>
            <a:extLst>
              <a:ext uri="{FF2B5EF4-FFF2-40B4-BE49-F238E27FC236}">
                <a16:creationId xmlns:a16="http://schemas.microsoft.com/office/drawing/2014/main" id="{DE65AD50-0CE5-49F6-B0B7-F5C799EBDC5B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35000"/>
          </a:blip>
          <a:stretch>
            <a:fillRect/>
          </a:stretch>
        </p:blipFill>
        <p:spPr>
          <a:xfrm>
            <a:off x="4178543" y="4027393"/>
            <a:ext cx="3060457" cy="1725318"/>
          </a:xfrm>
          <a:prstGeom prst="rect">
            <a:avLst/>
          </a:prstGeom>
        </p:spPr>
      </p:pic>
      <p:pic>
        <p:nvPicPr>
          <p:cNvPr id="33" name="Image 32">
            <a:hlinkClick r:id="rId12" action="ppaction://hlinksldjump"/>
            <a:extLst>
              <a:ext uri="{FF2B5EF4-FFF2-40B4-BE49-F238E27FC236}">
                <a16:creationId xmlns:a16="http://schemas.microsoft.com/office/drawing/2014/main" id="{80131146-8E20-4A26-90AA-22843E11CCD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18886" y="4887004"/>
            <a:ext cx="3060457" cy="1731414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BCD92FB6-0411-4361-B825-F22EFC02D08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9423" b="-1"/>
          <a:stretch/>
        </p:blipFill>
        <p:spPr>
          <a:xfrm>
            <a:off x="7518886" y="0"/>
            <a:ext cx="4673114" cy="45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969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700D8C-4849-4377-866B-769040866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structures conditionnelles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FE717D-5965-43BA-BC0E-AE587F501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Il est possible de réaliser des opérations sous certaines conditions. C’est d’ailleurs ce qui a été fait précédemment.</a:t>
            </a:r>
          </a:p>
        </p:txBody>
      </p:sp>
      <p:pic>
        <p:nvPicPr>
          <p:cNvPr id="5" name="Espace réservé du contenu 7">
            <a:extLst>
              <a:ext uri="{FF2B5EF4-FFF2-40B4-BE49-F238E27FC236}">
                <a16:creationId xmlns:a16="http://schemas.microsoft.com/office/drawing/2014/main" id="{FC6544DC-7E92-4FF5-B095-3C997EE73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3813" y="2028825"/>
            <a:ext cx="3790950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9BFA95F-72CD-47A3-BD98-75809FB43B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23" b="-1"/>
          <a:stretch/>
        </p:blipFill>
        <p:spPr>
          <a:xfrm>
            <a:off x="7518886" y="0"/>
            <a:ext cx="4673114" cy="455028"/>
          </a:xfrm>
          <a:prstGeom prst="rect">
            <a:avLst/>
          </a:prstGeom>
        </p:spPr>
      </p:pic>
      <p:sp>
        <p:nvSpPr>
          <p:cNvPr id="7" name="Flèche : gauche 6">
            <a:hlinkClick r:id="rId4" action="ppaction://hlinksldjump"/>
            <a:extLst>
              <a:ext uri="{FF2B5EF4-FFF2-40B4-BE49-F238E27FC236}">
                <a16:creationId xmlns:a16="http://schemas.microsoft.com/office/drawing/2014/main" id="{1AB6FCCE-758D-4998-9DDB-5398FE19C66B}"/>
              </a:ext>
            </a:extLst>
          </p:cNvPr>
          <p:cNvSpPr/>
          <p:nvPr/>
        </p:nvSpPr>
        <p:spPr>
          <a:xfrm>
            <a:off x="107658" y="79643"/>
            <a:ext cx="1126156" cy="375385"/>
          </a:xfrm>
          <a:prstGeom prst="lef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fr-FR" sz="1200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24325944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C36647-FDD9-47F8-BAD5-8ED1F37C1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887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pic>
        <p:nvPicPr>
          <p:cNvPr id="26" name="Image 25">
            <a:hlinkClick r:id="rId2" action="ppaction://hlinksldjump"/>
            <a:extLst>
              <a:ext uri="{FF2B5EF4-FFF2-40B4-BE49-F238E27FC236}">
                <a16:creationId xmlns:a16="http://schemas.microsoft.com/office/drawing/2014/main" id="{D479B7DB-EE87-421D-9ED7-474C7E6BD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56012"/>
            <a:ext cx="3060457" cy="1725318"/>
          </a:xfrm>
          <a:prstGeom prst="rect">
            <a:avLst/>
          </a:prstGeom>
        </p:spPr>
      </p:pic>
      <p:pic>
        <p:nvPicPr>
          <p:cNvPr id="27" name="Image 26">
            <a:hlinkClick r:id="rId4" action="ppaction://hlinksldjump"/>
            <a:extLst>
              <a:ext uri="{FF2B5EF4-FFF2-40B4-BE49-F238E27FC236}">
                <a16:creationId xmlns:a16="http://schemas.microsoft.com/office/drawing/2014/main" id="{DAE397DA-9E7F-43E3-858D-5468B45325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8543" y="1859034"/>
            <a:ext cx="3060457" cy="1725318"/>
          </a:xfrm>
          <a:prstGeom prst="rect">
            <a:avLst/>
          </a:prstGeom>
        </p:spPr>
      </p:pic>
      <p:pic>
        <p:nvPicPr>
          <p:cNvPr id="28" name="Image 27">
            <a:hlinkClick r:id="rId6" action="ppaction://hlinksldjump"/>
            <a:extLst>
              <a:ext uri="{FF2B5EF4-FFF2-40B4-BE49-F238E27FC236}">
                <a16:creationId xmlns:a16="http://schemas.microsoft.com/office/drawing/2014/main" id="{27A4CFB2-DC82-428B-87BC-3BD434209E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8886" y="2333610"/>
            <a:ext cx="3060457" cy="1731414"/>
          </a:xfrm>
          <a:prstGeom prst="rect">
            <a:avLst/>
          </a:prstGeom>
        </p:spPr>
      </p:pic>
      <p:pic>
        <p:nvPicPr>
          <p:cNvPr id="29" name="Image 28">
            <a:hlinkClick r:id="rId8" action="ppaction://hlinksldjump"/>
            <a:extLst>
              <a:ext uri="{FF2B5EF4-FFF2-40B4-BE49-F238E27FC236}">
                <a16:creationId xmlns:a16="http://schemas.microsoft.com/office/drawing/2014/main" id="{CD588903-873C-44A1-89F6-410733AD98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199" y="3161686"/>
            <a:ext cx="3060457" cy="1725318"/>
          </a:xfrm>
          <a:prstGeom prst="rect">
            <a:avLst/>
          </a:prstGeom>
        </p:spPr>
      </p:pic>
      <p:pic>
        <p:nvPicPr>
          <p:cNvPr id="32" name="Image 31">
            <a:hlinkClick r:id="rId10" action="ppaction://hlinksldjump"/>
            <a:extLst>
              <a:ext uri="{FF2B5EF4-FFF2-40B4-BE49-F238E27FC236}">
                <a16:creationId xmlns:a16="http://schemas.microsoft.com/office/drawing/2014/main" id="{DE65AD50-0CE5-49F6-B0B7-F5C799EBDC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78543" y="4027393"/>
            <a:ext cx="3060457" cy="1725318"/>
          </a:xfrm>
          <a:prstGeom prst="rect">
            <a:avLst/>
          </a:prstGeom>
        </p:spPr>
      </p:pic>
      <p:pic>
        <p:nvPicPr>
          <p:cNvPr id="33" name="Image 32">
            <a:hlinkClick r:id="rId12" action="ppaction://hlinksldjump"/>
            <a:extLst>
              <a:ext uri="{FF2B5EF4-FFF2-40B4-BE49-F238E27FC236}">
                <a16:creationId xmlns:a16="http://schemas.microsoft.com/office/drawing/2014/main" id="{80131146-8E20-4A26-90AA-22843E11CCD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18886" y="4887004"/>
            <a:ext cx="3060457" cy="1731414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BCD92FB6-0411-4361-B825-F22EFC02D08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9423" b="-1"/>
          <a:stretch/>
        </p:blipFill>
        <p:spPr>
          <a:xfrm>
            <a:off x="7518886" y="0"/>
            <a:ext cx="4673114" cy="45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590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700D8C-4849-4377-866B-769040866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structures conditionnelles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FE717D-5965-43BA-BC0E-AE587F501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Il est possible de réaliser des opérations sous certaines conditions.</a:t>
            </a:r>
          </a:p>
          <a:p>
            <a:r>
              <a:rPr lang="fr-FR" dirty="0">
                <a:solidFill>
                  <a:schemeClr val="accent6"/>
                </a:solidFill>
              </a:rPr>
              <a:t>Dans ce cas, un message d’alerte est transmis à l’utilisateur si le prix dépasse un certain niveau.</a:t>
            </a:r>
          </a:p>
          <a:p>
            <a:r>
              <a:rPr lang="fr-FR" dirty="0">
                <a:solidFill>
                  <a:schemeClr val="accent6"/>
                </a:solidFill>
              </a:rPr>
              <a:t>10 étant supérieur à 2, la condition n’est pas respectée et ce qui est présent dans le bloc « sinon » est exécuté.</a:t>
            </a:r>
          </a:p>
          <a:p>
            <a:endParaRPr lang="fr-FR" dirty="0">
              <a:solidFill>
                <a:schemeClr val="accent6"/>
              </a:solidFill>
            </a:endParaRPr>
          </a:p>
          <a:p>
            <a:r>
              <a:rPr lang="fr-FR" dirty="0"/>
              <a:t>NB : Pour tester une condition on utilise des opérateurs logiques (&lt;, &gt;, =) disponibles dans la catégorie « </a:t>
            </a:r>
            <a:r>
              <a:rPr lang="fr-FR" dirty="0">
                <a:solidFill>
                  <a:schemeClr val="accent6"/>
                </a:solidFill>
              </a:rPr>
              <a:t>Opérateurs</a:t>
            </a:r>
            <a:r>
              <a:rPr lang="fr-FR" dirty="0"/>
              <a:t> ».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4606CD1A-088D-428D-99BC-C735EEDFD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581217"/>
            <a:ext cx="6172200" cy="36860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4F3758A-C38B-4FCF-8A36-0A111AF6E8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659" t="11087" b="41474"/>
          <a:stretch/>
        </p:blipFill>
        <p:spPr>
          <a:xfrm>
            <a:off x="6395098" y="3920915"/>
            <a:ext cx="3629328" cy="2711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DD4A208-2D40-4CFF-A7C8-A4CC79EE4EF0}"/>
              </a:ext>
            </a:extLst>
          </p:cNvPr>
          <p:cNvCxnSpPr>
            <a:cxnSpLocks/>
          </p:cNvCxnSpPr>
          <p:nvPr/>
        </p:nvCxnSpPr>
        <p:spPr>
          <a:xfrm flipH="1">
            <a:off x="8941869" y="3580598"/>
            <a:ext cx="240632" cy="340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D329C590-5956-4AF0-965B-7F325E3E6F8F}"/>
              </a:ext>
            </a:extLst>
          </p:cNvPr>
          <p:cNvCxnSpPr>
            <a:cxnSpLocks/>
          </p:cNvCxnSpPr>
          <p:nvPr/>
        </p:nvCxnSpPr>
        <p:spPr>
          <a:xfrm>
            <a:off x="4747669" y="3010301"/>
            <a:ext cx="435519" cy="379398"/>
          </a:xfrm>
          <a:prstGeom prst="straightConnector1">
            <a:avLst/>
          </a:prstGeom>
          <a:ln>
            <a:solidFill>
              <a:srgbClr val="54BF43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D74851B6-A1D7-4029-B4C8-02EDC6CDA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4990" y="5307013"/>
            <a:ext cx="1076325" cy="112395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6B38419-5F5D-4423-98D1-3DC482A965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423" b="-1"/>
          <a:stretch/>
        </p:blipFill>
        <p:spPr>
          <a:xfrm>
            <a:off x="7518886" y="0"/>
            <a:ext cx="4673114" cy="455028"/>
          </a:xfrm>
          <a:prstGeom prst="rect">
            <a:avLst/>
          </a:prstGeom>
        </p:spPr>
      </p:pic>
      <p:sp>
        <p:nvSpPr>
          <p:cNvPr id="16" name="Flèche : gauche 15">
            <a:hlinkClick r:id="rId6" action="ppaction://hlinksldjump"/>
            <a:extLst>
              <a:ext uri="{FF2B5EF4-FFF2-40B4-BE49-F238E27FC236}">
                <a16:creationId xmlns:a16="http://schemas.microsoft.com/office/drawing/2014/main" id="{1DA6CB91-4733-47CD-AF95-0A51DD36D6E9}"/>
              </a:ext>
            </a:extLst>
          </p:cNvPr>
          <p:cNvSpPr/>
          <p:nvPr/>
        </p:nvSpPr>
        <p:spPr>
          <a:xfrm>
            <a:off x="107658" y="79643"/>
            <a:ext cx="1126156" cy="375385"/>
          </a:xfrm>
          <a:prstGeom prst="lef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fr-FR" sz="1200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27390017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C36647-FDD9-47F8-BAD5-8ED1F37C1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887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pic>
        <p:nvPicPr>
          <p:cNvPr id="26" name="Image 25">
            <a:hlinkClick r:id="rId2" action="ppaction://hlinksldjump"/>
            <a:extLst>
              <a:ext uri="{FF2B5EF4-FFF2-40B4-BE49-F238E27FC236}">
                <a16:creationId xmlns:a16="http://schemas.microsoft.com/office/drawing/2014/main" id="{D479B7DB-EE87-421D-9ED7-474C7E6BDDF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838200" y="1256012"/>
            <a:ext cx="3060457" cy="1725318"/>
          </a:xfrm>
          <a:prstGeom prst="rect">
            <a:avLst/>
          </a:prstGeom>
        </p:spPr>
      </p:pic>
      <p:pic>
        <p:nvPicPr>
          <p:cNvPr id="27" name="Image 26">
            <a:hlinkClick r:id="rId4" action="ppaction://hlinksldjump"/>
            <a:extLst>
              <a:ext uri="{FF2B5EF4-FFF2-40B4-BE49-F238E27FC236}">
                <a16:creationId xmlns:a16="http://schemas.microsoft.com/office/drawing/2014/main" id="{DAE397DA-9E7F-43E3-858D-5468B453255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4178543" y="1859034"/>
            <a:ext cx="3060457" cy="1725318"/>
          </a:xfrm>
          <a:prstGeom prst="rect">
            <a:avLst/>
          </a:prstGeom>
        </p:spPr>
      </p:pic>
      <p:pic>
        <p:nvPicPr>
          <p:cNvPr id="28" name="Image 27">
            <a:hlinkClick r:id="rId6" action="ppaction://hlinksldjump"/>
            <a:extLst>
              <a:ext uri="{FF2B5EF4-FFF2-40B4-BE49-F238E27FC236}">
                <a16:creationId xmlns:a16="http://schemas.microsoft.com/office/drawing/2014/main" id="{27A4CFB2-DC82-428B-87BC-3BD434209E8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5000"/>
          </a:blip>
          <a:stretch>
            <a:fillRect/>
          </a:stretch>
        </p:blipFill>
        <p:spPr>
          <a:xfrm>
            <a:off x="7518886" y="2333610"/>
            <a:ext cx="3060457" cy="1731414"/>
          </a:xfrm>
          <a:prstGeom prst="rect">
            <a:avLst/>
          </a:prstGeom>
        </p:spPr>
      </p:pic>
      <p:pic>
        <p:nvPicPr>
          <p:cNvPr id="29" name="Image 28">
            <a:hlinkClick r:id="rId8" action="ppaction://hlinksldjump"/>
            <a:extLst>
              <a:ext uri="{FF2B5EF4-FFF2-40B4-BE49-F238E27FC236}">
                <a16:creationId xmlns:a16="http://schemas.microsoft.com/office/drawing/2014/main" id="{CD588903-873C-44A1-89F6-410733AD9842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35000"/>
          </a:blip>
          <a:stretch>
            <a:fillRect/>
          </a:stretch>
        </p:blipFill>
        <p:spPr>
          <a:xfrm>
            <a:off x="838199" y="3161686"/>
            <a:ext cx="3060457" cy="1725318"/>
          </a:xfrm>
          <a:prstGeom prst="rect">
            <a:avLst/>
          </a:prstGeom>
        </p:spPr>
      </p:pic>
      <p:pic>
        <p:nvPicPr>
          <p:cNvPr id="32" name="Image 31">
            <a:hlinkClick r:id="rId10" action="ppaction://hlinksldjump"/>
            <a:extLst>
              <a:ext uri="{FF2B5EF4-FFF2-40B4-BE49-F238E27FC236}">
                <a16:creationId xmlns:a16="http://schemas.microsoft.com/office/drawing/2014/main" id="{DE65AD50-0CE5-49F6-B0B7-F5C799EBDC5B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35000"/>
          </a:blip>
          <a:stretch>
            <a:fillRect/>
          </a:stretch>
        </p:blipFill>
        <p:spPr>
          <a:xfrm>
            <a:off x="4178543" y="4027393"/>
            <a:ext cx="3060457" cy="1725318"/>
          </a:xfrm>
          <a:prstGeom prst="rect">
            <a:avLst/>
          </a:prstGeom>
        </p:spPr>
      </p:pic>
      <p:pic>
        <p:nvPicPr>
          <p:cNvPr id="33" name="Image 32">
            <a:hlinkClick r:id="rId12" action="ppaction://hlinksldjump"/>
            <a:extLst>
              <a:ext uri="{FF2B5EF4-FFF2-40B4-BE49-F238E27FC236}">
                <a16:creationId xmlns:a16="http://schemas.microsoft.com/office/drawing/2014/main" id="{80131146-8E20-4A26-90AA-22843E11CCD2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</a:blip>
          <a:stretch>
            <a:fillRect/>
          </a:stretch>
        </p:blipFill>
        <p:spPr>
          <a:xfrm>
            <a:off x="7518886" y="4887004"/>
            <a:ext cx="3060457" cy="1731414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BCD92FB6-0411-4361-B825-F22EFC02D08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9423" b="-1"/>
          <a:stretch/>
        </p:blipFill>
        <p:spPr>
          <a:xfrm>
            <a:off x="7518886" y="0"/>
            <a:ext cx="4673114" cy="45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319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3D73484-9F7F-4E08-859A-1C7AE85DB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070" y="1707699"/>
            <a:ext cx="6790675" cy="450305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B5246F3-9121-4BF3-9E14-D9617877B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Découverte de l’interface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76075F3C-97DC-464B-A851-F9E0635DC956}"/>
              </a:ext>
            </a:extLst>
          </p:cNvPr>
          <p:cNvGrpSpPr/>
          <p:nvPr/>
        </p:nvGrpSpPr>
        <p:grpSpPr>
          <a:xfrm>
            <a:off x="7257913" y="2191058"/>
            <a:ext cx="5010012" cy="2044700"/>
            <a:chOff x="7257913" y="2191058"/>
            <a:chExt cx="5010012" cy="2044700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7CB7339F-499D-4504-B514-2CBE2DA366BE}"/>
                </a:ext>
              </a:extLst>
            </p:cNvPr>
            <p:cNvSpPr txBox="1"/>
            <p:nvPr/>
          </p:nvSpPr>
          <p:spPr>
            <a:xfrm>
              <a:off x="10601858" y="2356158"/>
              <a:ext cx="1666067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accent5"/>
                  </a:solidFill>
                </a:rPr>
                <a:t>Scène</a:t>
              </a:r>
            </a:p>
            <a:p>
              <a:r>
                <a:rPr lang="fr-FR" sz="1200" dirty="0">
                  <a:solidFill>
                    <a:schemeClr val="accent5"/>
                  </a:solidFill>
                </a:rPr>
                <a:t>C’est ici que l’on teste et visualise le programme. La scène est composé de </a:t>
              </a:r>
              <a:r>
                <a:rPr lang="fr-FR" sz="1200" dirty="0" err="1">
                  <a:solidFill>
                    <a:schemeClr val="accent6"/>
                  </a:solidFill>
                </a:rPr>
                <a:t>sprites</a:t>
              </a:r>
              <a:r>
                <a:rPr lang="fr-FR" sz="1200" dirty="0">
                  <a:solidFill>
                    <a:schemeClr val="accent5"/>
                  </a:solidFill>
                </a:rPr>
                <a:t> et d’</a:t>
              </a:r>
              <a:r>
                <a:rPr lang="fr-FR" sz="1200" dirty="0">
                  <a:solidFill>
                    <a:schemeClr val="accent6"/>
                  </a:solidFill>
                </a:rPr>
                <a:t>arrière-plans</a:t>
              </a:r>
              <a:r>
                <a:rPr lang="fr-FR" sz="1200" dirty="0">
                  <a:solidFill>
                    <a:schemeClr val="accent5"/>
                  </a:solidFill>
                </a:rPr>
                <a:t>. Le drapeau vert sert à réinitialiser le programme.</a:t>
              </a:r>
            </a:p>
          </p:txBody>
        </p:sp>
        <p:sp>
          <p:nvSpPr>
            <p:cNvPr id="6" name="Légende : encadrée à une bordure 5">
              <a:extLst>
                <a:ext uri="{FF2B5EF4-FFF2-40B4-BE49-F238E27FC236}">
                  <a16:creationId xmlns:a16="http://schemas.microsoft.com/office/drawing/2014/main" id="{77AAE269-A591-4458-A689-8AE42D6504DF}"/>
                </a:ext>
              </a:extLst>
            </p:cNvPr>
            <p:cNvSpPr/>
            <p:nvPr/>
          </p:nvSpPr>
          <p:spPr>
            <a:xfrm>
              <a:off x="7257913" y="2191058"/>
              <a:ext cx="2692400" cy="2044700"/>
            </a:xfrm>
            <a:prstGeom prst="accentBorderCallout1">
              <a:avLst>
                <a:gd name="adj1" fmla="val 18129"/>
                <a:gd name="adj2" fmla="val 105346"/>
                <a:gd name="adj3" fmla="val 18090"/>
                <a:gd name="adj4" fmla="val 123931"/>
              </a:avLst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539E3C02-2B06-4903-83B9-31C5F92A9764}"/>
              </a:ext>
            </a:extLst>
          </p:cNvPr>
          <p:cNvGrpSpPr/>
          <p:nvPr/>
        </p:nvGrpSpPr>
        <p:grpSpPr>
          <a:xfrm>
            <a:off x="1193946" y="2191058"/>
            <a:ext cx="3582734" cy="3467100"/>
            <a:chOff x="1193946" y="2191058"/>
            <a:chExt cx="3582734" cy="3467100"/>
          </a:xfrm>
        </p:grpSpPr>
        <p:sp>
          <p:nvSpPr>
            <p:cNvPr id="8" name="Légende : encadrée à une bordure 7">
              <a:extLst>
                <a:ext uri="{FF2B5EF4-FFF2-40B4-BE49-F238E27FC236}">
                  <a16:creationId xmlns:a16="http://schemas.microsoft.com/office/drawing/2014/main" id="{82C14D65-BB6F-4999-9ADE-9195AF4B3DFD}"/>
                </a:ext>
              </a:extLst>
            </p:cNvPr>
            <p:cNvSpPr/>
            <p:nvPr/>
          </p:nvSpPr>
          <p:spPr>
            <a:xfrm>
              <a:off x="3177070" y="2191058"/>
              <a:ext cx="1599610" cy="3467100"/>
            </a:xfrm>
            <a:prstGeom prst="accentBorderCallout1">
              <a:avLst>
                <a:gd name="adj1" fmla="val 23015"/>
                <a:gd name="adj2" fmla="val -8949"/>
                <a:gd name="adj3" fmla="val 22976"/>
                <a:gd name="adj4" fmla="val -27875"/>
              </a:avLst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C35C183-B10C-4A4C-9604-72F593389151}"/>
                </a:ext>
              </a:extLst>
            </p:cNvPr>
            <p:cNvSpPr txBox="1"/>
            <p:nvPr/>
          </p:nvSpPr>
          <p:spPr>
            <a:xfrm>
              <a:off x="1193946" y="2817823"/>
              <a:ext cx="166606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accent2"/>
                  </a:solidFill>
                </a:rPr>
                <a:t>Blocs de code</a:t>
              </a:r>
            </a:p>
            <a:p>
              <a:r>
                <a:rPr lang="fr-FR" sz="1200" dirty="0">
                  <a:solidFill>
                    <a:schemeClr val="accent2"/>
                  </a:solidFill>
                </a:rPr>
                <a:t>Les blocs sont regroupés par catégorie. Il sont placés dans la </a:t>
              </a:r>
              <a:r>
                <a:rPr lang="fr-FR" sz="1200" dirty="0">
                  <a:solidFill>
                    <a:schemeClr val="accent4"/>
                  </a:solidFill>
                </a:rPr>
                <a:t>zone de codage </a:t>
              </a:r>
              <a:r>
                <a:rPr lang="fr-FR" sz="1200" dirty="0">
                  <a:solidFill>
                    <a:schemeClr val="accent2"/>
                  </a:solidFill>
                </a:rPr>
                <a:t>par un glissé/déposé.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86A73F08-BBC8-4170-A7AE-9C11DC343D3F}"/>
              </a:ext>
            </a:extLst>
          </p:cNvPr>
          <p:cNvGrpSpPr/>
          <p:nvPr/>
        </p:nvGrpSpPr>
        <p:grpSpPr>
          <a:xfrm>
            <a:off x="7257912" y="4350058"/>
            <a:ext cx="4934088" cy="2415758"/>
            <a:chOff x="7257912" y="4350058"/>
            <a:chExt cx="4934088" cy="2415758"/>
          </a:xfrm>
        </p:grpSpPr>
        <p:sp>
          <p:nvSpPr>
            <p:cNvPr id="9" name="Légende : encadrée à une bordure 8">
              <a:extLst>
                <a:ext uri="{FF2B5EF4-FFF2-40B4-BE49-F238E27FC236}">
                  <a16:creationId xmlns:a16="http://schemas.microsoft.com/office/drawing/2014/main" id="{C8EBC925-A7C4-474E-AA34-2C2C11EABFF8}"/>
                </a:ext>
              </a:extLst>
            </p:cNvPr>
            <p:cNvSpPr/>
            <p:nvPr/>
          </p:nvSpPr>
          <p:spPr>
            <a:xfrm>
              <a:off x="7257912" y="4350058"/>
              <a:ext cx="2692399" cy="1860696"/>
            </a:xfrm>
            <a:prstGeom prst="accentBorderCallout1">
              <a:avLst>
                <a:gd name="adj1" fmla="val 26010"/>
                <a:gd name="adj2" fmla="val 105105"/>
                <a:gd name="adj3" fmla="val 25636"/>
                <a:gd name="adj4" fmla="val 115890"/>
              </a:avLst>
            </a:pr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EF128E8A-4209-49A8-A887-444CD07E77FC}"/>
                </a:ext>
              </a:extLst>
            </p:cNvPr>
            <p:cNvSpPr txBox="1"/>
            <p:nvPr/>
          </p:nvSpPr>
          <p:spPr>
            <a:xfrm>
              <a:off x="10375013" y="4642158"/>
              <a:ext cx="181698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accent6"/>
                  </a:solidFill>
                </a:rPr>
                <a:t>Liste des objets du programme (« </a:t>
              </a:r>
              <a:r>
                <a:rPr lang="fr-FR" dirty="0" err="1">
                  <a:solidFill>
                    <a:schemeClr val="accent6"/>
                  </a:solidFill>
                </a:rPr>
                <a:t>sprite</a:t>
              </a:r>
              <a:r>
                <a:rPr lang="fr-FR" dirty="0">
                  <a:solidFill>
                    <a:schemeClr val="accent6"/>
                  </a:solidFill>
                </a:rPr>
                <a:t> »  « arrière-plans »)</a:t>
              </a:r>
            </a:p>
            <a:p>
              <a:r>
                <a:rPr lang="fr-FR" sz="1200" dirty="0">
                  <a:solidFill>
                    <a:schemeClr val="accent6"/>
                  </a:solidFill>
                </a:rPr>
                <a:t>Chaque </a:t>
              </a:r>
              <a:r>
                <a:rPr lang="fr-FR" sz="1200" dirty="0" err="1">
                  <a:solidFill>
                    <a:schemeClr val="accent6"/>
                  </a:solidFill>
                </a:rPr>
                <a:t>sprite</a:t>
              </a:r>
              <a:r>
                <a:rPr lang="fr-FR" sz="1200" dirty="0">
                  <a:solidFill>
                    <a:schemeClr val="accent6"/>
                  </a:solidFill>
                </a:rPr>
                <a:t> est programmable individuellement. Ils peuvent même communiquer entre eux.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509212A0-457B-4BDD-81BB-7A360C6A0FB0}"/>
              </a:ext>
            </a:extLst>
          </p:cNvPr>
          <p:cNvGrpSpPr/>
          <p:nvPr/>
        </p:nvGrpSpPr>
        <p:grpSpPr>
          <a:xfrm>
            <a:off x="1233814" y="2191057"/>
            <a:ext cx="5866966" cy="4666028"/>
            <a:chOff x="1233814" y="2191057"/>
            <a:chExt cx="5866966" cy="4666028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3C0A4587-7B2C-4C38-9839-7EE5B60C8511}"/>
                </a:ext>
              </a:extLst>
            </p:cNvPr>
            <p:cNvSpPr txBox="1"/>
            <p:nvPr/>
          </p:nvSpPr>
          <p:spPr>
            <a:xfrm>
              <a:off x="1233814" y="5749089"/>
              <a:ext cx="237566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accent4"/>
                  </a:solidFill>
                </a:rPr>
                <a:t>Zone de codage</a:t>
              </a:r>
            </a:p>
            <a:p>
              <a:r>
                <a:rPr lang="fr-FR" sz="1200" dirty="0">
                  <a:solidFill>
                    <a:schemeClr val="accent4"/>
                  </a:solidFill>
                </a:rPr>
                <a:t>Il s’agit de blocs de code à assembler à la manière d’un puzzle et qui déterminent les actions que le programme doit réaliser.</a:t>
              </a:r>
            </a:p>
          </p:txBody>
        </p:sp>
        <p:sp>
          <p:nvSpPr>
            <p:cNvPr id="7" name="Légende : encadrée à une bordure 6">
              <a:extLst>
                <a:ext uri="{FF2B5EF4-FFF2-40B4-BE49-F238E27FC236}">
                  <a16:creationId xmlns:a16="http://schemas.microsoft.com/office/drawing/2014/main" id="{DB20FCFA-19F7-4346-B21A-86B00D29EAA0}"/>
                </a:ext>
              </a:extLst>
            </p:cNvPr>
            <p:cNvSpPr/>
            <p:nvPr/>
          </p:nvSpPr>
          <p:spPr>
            <a:xfrm>
              <a:off x="4933813" y="2191057"/>
              <a:ext cx="2166967" cy="4019697"/>
            </a:xfrm>
            <a:prstGeom prst="accentBorderCallout1">
              <a:avLst>
                <a:gd name="adj1" fmla="val 91744"/>
                <a:gd name="adj2" fmla="val -4249"/>
                <a:gd name="adj3" fmla="val 92337"/>
                <a:gd name="adj4" fmla="val -91158"/>
              </a:avLst>
            </a:pr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id="{34CC43F4-E4DA-4884-88AB-A5D5FA7809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23" b="-1"/>
          <a:stretch/>
        </p:blipFill>
        <p:spPr>
          <a:xfrm>
            <a:off x="7518886" y="0"/>
            <a:ext cx="4673114" cy="455028"/>
          </a:xfrm>
          <a:prstGeom prst="rect">
            <a:avLst/>
          </a:prstGeom>
        </p:spPr>
      </p:pic>
      <p:sp>
        <p:nvSpPr>
          <p:cNvPr id="20" name="Flèche : gauche 19">
            <a:hlinkClick r:id="rId4" action="ppaction://hlinksldjump"/>
            <a:extLst>
              <a:ext uri="{FF2B5EF4-FFF2-40B4-BE49-F238E27FC236}">
                <a16:creationId xmlns:a16="http://schemas.microsoft.com/office/drawing/2014/main" id="{99F27265-B107-4980-AB63-68EB1F4D9B72}"/>
              </a:ext>
            </a:extLst>
          </p:cNvPr>
          <p:cNvSpPr/>
          <p:nvPr/>
        </p:nvSpPr>
        <p:spPr>
          <a:xfrm>
            <a:off x="107658" y="79643"/>
            <a:ext cx="1126156" cy="375385"/>
          </a:xfrm>
          <a:prstGeom prst="lef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fr-FR" sz="1200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31084150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C36647-FDD9-47F8-BAD5-8ED1F37C1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887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pic>
        <p:nvPicPr>
          <p:cNvPr id="26" name="Image 25">
            <a:hlinkClick r:id="rId2" action="ppaction://hlinksldjump"/>
            <a:extLst>
              <a:ext uri="{FF2B5EF4-FFF2-40B4-BE49-F238E27FC236}">
                <a16:creationId xmlns:a16="http://schemas.microsoft.com/office/drawing/2014/main" id="{D479B7DB-EE87-421D-9ED7-474C7E6BDDF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838200" y="1256012"/>
            <a:ext cx="3060457" cy="1725318"/>
          </a:xfrm>
          <a:prstGeom prst="rect">
            <a:avLst/>
          </a:prstGeom>
        </p:spPr>
      </p:pic>
      <p:pic>
        <p:nvPicPr>
          <p:cNvPr id="27" name="Image 26">
            <a:hlinkClick r:id="rId4" action="ppaction://hlinksldjump"/>
            <a:extLst>
              <a:ext uri="{FF2B5EF4-FFF2-40B4-BE49-F238E27FC236}">
                <a16:creationId xmlns:a16="http://schemas.microsoft.com/office/drawing/2014/main" id="{DAE397DA-9E7F-43E3-858D-5468B45325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8543" y="1859034"/>
            <a:ext cx="3060457" cy="1725318"/>
          </a:xfrm>
          <a:prstGeom prst="rect">
            <a:avLst/>
          </a:prstGeom>
        </p:spPr>
      </p:pic>
      <p:pic>
        <p:nvPicPr>
          <p:cNvPr id="28" name="Image 27">
            <a:hlinkClick r:id="rId6" action="ppaction://hlinksldjump"/>
            <a:extLst>
              <a:ext uri="{FF2B5EF4-FFF2-40B4-BE49-F238E27FC236}">
                <a16:creationId xmlns:a16="http://schemas.microsoft.com/office/drawing/2014/main" id="{27A4CFB2-DC82-428B-87BC-3BD434209E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8886" y="2333610"/>
            <a:ext cx="3060457" cy="1731414"/>
          </a:xfrm>
          <a:prstGeom prst="rect">
            <a:avLst/>
          </a:prstGeom>
        </p:spPr>
      </p:pic>
      <p:pic>
        <p:nvPicPr>
          <p:cNvPr id="29" name="Image 28">
            <a:hlinkClick r:id="rId8" action="ppaction://hlinksldjump"/>
            <a:extLst>
              <a:ext uri="{FF2B5EF4-FFF2-40B4-BE49-F238E27FC236}">
                <a16:creationId xmlns:a16="http://schemas.microsoft.com/office/drawing/2014/main" id="{CD588903-873C-44A1-89F6-410733AD98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199" y="3161686"/>
            <a:ext cx="3060457" cy="1725318"/>
          </a:xfrm>
          <a:prstGeom prst="rect">
            <a:avLst/>
          </a:prstGeom>
        </p:spPr>
      </p:pic>
      <p:pic>
        <p:nvPicPr>
          <p:cNvPr id="32" name="Image 31">
            <a:hlinkClick r:id="rId10" action="ppaction://hlinksldjump"/>
            <a:extLst>
              <a:ext uri="{FF2B5EF4-FFF2-40B4-BE49-F238E27FC236}">
                <a16:creationId xmlns:a16="http://schemas.microsoft.com/office/drawing/2014/main" id="{DE65AD50-0CE5-49F6-B0B7-F5C799EBDC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78543" y="4027393"/>
            <a:ext cx="3060457" cy="1725318"/>
          </a:xfrm>
          <a:prstGeom prst="rect">
            <a:avLst/>
          </a:prstGeom>
        </p:spPr>
      </p:pic>
      <p:pic>
        <p:nvPicPr>
          <p:cNvPr id="33" name="Image 32">
            <a:hlinkClick r:id="rId12" action="ppaction://hlinksldjump"/>
            <a:extLst>
              <a:ext uri="{FF2B5EF4-FFF2-40B4-BE49-F238E27FC236}">
                <a16:creationId xmlns:a16="http://schemas.microsoft.com/office/drawing/2014/main" id="{80131146-8E20-4A26-90AA-22843E11CCD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18886" y="4887004"/>
            <a:ext cx="3060457" cy="1731414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BCD92FB6-0411-4361-B825-F22EFC02D08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9423" b="-1"/>
          <a:stretch/>
        </p:blipFill>
        <p:spPr>
          <a:xfrm>
            <a:off x="7518886" y="0"/>
            <a:ext cx="4673114" cy="45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612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CBDD2F-5C28-47BC-B83F-78958285F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r>
              <a:rPr lang="fr-FR" dirty="0"/>
              <a:t>Importer un projet existant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5B5A36D2-3B8F-4C66-89FC-AE76DA23E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519875"/>
            <a:ext cx="6172200" cy="3808725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072DA7-9533-4DF0-90CD-92945CDA2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r>
              <a:rPr lang="fr-FR" dirty="0"/>
              <a:t>Un projet peut être créé ex nihilo ou grâce à l’importation d’un projet existant grâce à la manipulation ci-contre.</a:t>
            </a:r>
          </a:p>
          <a:p>
            <a:r>
              <a:rPr lang="fr-FR" dirty="0"/>
              <a:t>NB : La langue peut être choisie en cliquant sur la planète à gauche du menu « Fichier ».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73DFF14B-8027-4E48-8C15-08A64336EEC8}"/>
              </a:ext>
            </a:extLst>
          </p:cNvPr>
          <p:cNvCxnSpPr/>
          <p:nvPr/>
        </p:nvCxnSpPr>
        <p:spPr>
          <a:xfrm>
            <a:off x="5183188" y="1135781"/>
            <a:ext cx="822976" cy="45238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31CA4616-C43F-47A4-B62C-BC329D11F138}"/>
              </a:ext>
            </a:extLst>
          </p:cNvPr>
          <p:cNvSpPr/>
          <p:nvPr/>
        </p:nvSpPr>
        <p:spPr>
          <a:xfrm>
            <a:off x="5909911" y="1963554"/>
            <a:ext cx="962527" cy="250257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CC4226B-310A-4486-8EF2-F9AE2F9A54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23" b="-1"/>
          <a:stretch/>
        </p:blipFill>
        <p:spPr>
          <a:xfrm>
            <a:off x="7518886" y="0"/>
            <a:ext cx="4673114" cy="455028"/>
          </a:xfrm>
          <a:prstGeom prst="rect">
            <a:avLst/>
          </a:prstGeom>
        </p:spPr>
      </p:pic>
      <p:sp>
        <p:nvSpPr>
          <p:cNvPr id="14" name="Flèche : gauche 13">
            <a:hlinkClick r:id="rId4" action="ppaction://hlinksldjump"/>
            <a:extLst>
              <a:ext uri="{FF2B5EF4-FFF2-40B4-BE49-F238E27FC236}">
                <a16:creationId xmlns:a16="http://schemas.microsoft.com/office/drawing/2014/main" id="{037302C9-9D6A-491B-AE42-306F047A91B1}"/>
              </a:ext>
            </a:extLst>
          </p:cNvPr>
          <p:cNvSpPr/>
          <p:nvPr/>
        </p:nvSpPr>
        <p:spPr>
          <a:xfrm>
            <a:off x="107658" y="79643"/>
            <a:ext cx="1126156" cy="375385"/>
          </a:xfrm>
          <a:prstGeom prst="lef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fr-FR" sz="1200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24592949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C36647-FDD9-47F8-BAD5-8ED1F37C1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887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pic>
        <p:nvPicPr>
          <p:cNvPr id="26" name="Image 25">
            <a:hlinkClick r:id="rId2" action="ppaction://hlinksldjump"/>
            <a:extLst>
              <a:ext uri="{FF2B5EF4-FFF2-40B4-BE49-F238E27FC236}">
                <a16:creationId xmlns:a16="http://schemas.microsoft.com/office/drawing/2014/main" id="{D479B7DB-EE87-421D-9ED7-474C7E6BDDF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838200" y="1256012"/>
            <a:ext cx="3060457" cy="1725318"/>
          </a:xfrm>
          <a:prstGeom prst="rect">
            <a:avLst/>
          </a:prstGeom>
        </p:spPr>
      </p:pic>
      <p:pic>
        <p:nvPicPr>
          <p:cNvPr id="27" name="Image 26">
            <a:hlinkClick r:id="rId4" action="ppaction://hlinksldjump"/>
            <a:extLst>
              <a:ext uri="{FF2B5EF4-FFF2-40B4-BE49-F238E27FC236}">
                <a16:creationId xmlns:a16="http://schemas.microsoft.com/office/drawing/2014/main" id="{DAE397DA-9E7F-43E3-858D-5468B453255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4178543" y="1859034"/>
            <a:ext cx="3060457" cy="1725318"/>
          </a:xfrm>
          <a:prstGeom prst="rect">
            <a:avLst/>
          </a:prstGeom>
        </p:spPr>
      </p:pic>
      <p:pic>
        <p:nvPicPr>
          <p:cNvPr id="28" name="Image 27">
            <a:hlinkClick r:id="rId6" action="ppaction://hlinksldjump"/>
            <a:extLst>
              <a:ext uri="{FF2B5EF4-FFF2-40B4-BE49-F238E27FC236}">
                <a16:creationId xmlns:a16="http://schemas.microsoft.com/office/drawing/2014/main" id="{27A4CFB2-DC82-428B-87BC-3BD434209E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8886" y="2333610"/>
            <a:ext cx="3060457" cy="1731414"/>
          </a:xfrm>
          <a:prstGeom prst="rect">
            <a:avLst/>
          </a:prstGeom>
        </p:spPr>
      </p:pic>
      <p:pic>
        <p:nvPicPr>
          <p:cNvPr id="29" name="Image 28">
            <a:hlinkClick r:id="rId8" action="ppaction://hlinksldjump"/>
            <a:extLst>
              <a:ext uri="{FF2B5EF4-FFF2-40B4-BE49-F238E27FC236}">
                <a16:creationId xmlns:a16="http://schemas.microsoft.com/office/drawing/2014/main" id="{CD588903-873C-44A1-89F6-410733AD98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199" y="3161686"/>
            <a:ext cx="3060457" cy="1725318"/>
          </a:xfrm>
          <a:prstGeom prst="rect">
            <a:avLst/>
          </a:prstGeom>
        </p:spPr>
      </p:pic>
      <p:pic>
        <p:nvPicPr>
          <p:cNvPr id="32" name="Image 31">
            <a:hlinkClick r:id="rId10" action="ppaction://hlinksldjump"/>
            <a:extLst>
              <a:ext uri="{FF2B5EF4-FFF2-40B4-BE49-F238E27FC236}">
                <a16:creationId xmlns:a16="http://schemas.microsoft.com/office/drawing/2014/main" id="{DE65AD50-0CE5-49F6-B0B7-F5C799EBDC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78543" y="4027393"/>
            <a:ext cx="3060457" cy="1725318"/>
          </a:xfrm>
          <a:prstGeom prst="rect">
            <a:avLst/>
          </a:prstGeom>
        </p:spPr>
      </p:pic>
      <p:pic>
        <p:nvPicPr>
          <p:cNvPr id="33" name="Image 32">
            <a:hlinkClick r:id="rId12" action="ppaction://hlinksldjump"/>
            <a:extLst>
              <a:ext uri="{FF2B5EF4-FFF2-40B4-BE49-F238E27FC236}">
                <a16:creationId xmlns:a16="http://schemas.microsoft.com/office/drawing/2014/main" id="{80131146-8E20-4A26-90AA-22843E11CCD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18886" y="4887004"/>
            <a:ext cx="3060457" cy="1731414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BCD92FB6-0411-4361-B825-F22EFC02D08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9423" b="-1"/>
          <a:stretch/>
        </p:blipFill>
        <p:spPr>
          <a:xfrm>
            <a:off x="7518886" y="0"/>
            <a:ext cx="4673114" cy="45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924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78C636-17FB-45A7-BFF7-A5430D2C8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r>
              <a:rPr lang="fr-FR" dirty="0"/>
              <a:t>Les </a:t>
            </a:r>
            <a:r>
              <a:rPr lang="fr-FR" dirty="0" err="1"/>
              <a:t>sprites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4E39C0-6314-4379-88A4-B1F4399B3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r>
              <a:rPr lang="fr-FR" dirty="0"/>
              <a:t>Il s’agit des objets du programme. Il est possible de programmer chaque Sprite individuellement. Dans cet exemple, il s’agit du </a:t>
            </a:r>
            <a:r>
              <a:rPr lang="fr-FR" dirty="0" err="1"/>
              <a:t>sprite</a:t>
            </a:r>
            <a:r>
              <a:rPr lang="fr-FR" dirty="0"/>
              <a:t> dénommé « Oranges » qui est en cours d’édition (</a:t>
            </a:r>
            <a:r>
              <a:rPr lang="fr-FR" dirty="0">
                <a:solidFill>
                  <a:schemeClr val="accent5"/>
                </a:solidFill>
              </a:rPr>
              <a:t>paramètres</a:t>
            </a:r>
            <a:r>
              <a:rPr lang="fr-FR" dirty="0"/>
              <a:t> + </a:t>
            </a:r>
            <a:r>
              <a:rPr lang="fr-FR" dirty="0">
                <a:solidFill>
                  <a:schemeClr val="accent2"/>
                </a:solidFill>
              </a:rPr>
              <a:t>blocs de codes </a:t>
            </a:r>
            <a:r>
              <a:rPr lang="fr-FR" dirty="0"/>
              <a:t>de la zone de codage).</a:t>
            </a:r>
          </a:p>
          <a:p>
            <a:r>
              <a:rPr lang="fr-FR" dirty="0"/>
              <a:t>NB : La </a:t>
            </a:r>
            <a:r>
              <a:rPr lang="fr-FR" dirty="0">
                <a:solidFill>
                  <a:schemeClr val="accent6"/>
                </a:solidFill>
              </a:rPr>
              <a:t>scène</a:t>
            </a:r>
            <a:r>
              <a:rPr lang="fr-FR" dirty="0"/>
              <a:t> est composé d’un ou plusieurs </a:t>
            </a:r>
            <a:r>
              <a:rPr lang="fr-FR" dirty="0">
                <a:solidFill>
                  <a:schemeClr val="accent6"/>
                </a:solidFill>
              </a:rPr>
              <a:t>arrière-plans </a:t>
            </a:r>
            <a:r>
              <a:rPr lang="fr-FR" dirty="0"/>
              <a:t>qu’il est possible de faire basculer à tout moment (exemple d’un arrière plan « Game Over » lors de la conception d’un jeu).</a:t>
            </a:r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63A0FA5C-FE1B-429B-B7E4-FD077902A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566818"/>
            <a:ext cx="6172200" cy="37148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90BD14E-0169-4A40-9F3B-89F71692B26C}"/>
              </a:ext>
            </a:extLst>
          </p:cNvPr>
          <p:cNvSpPr/>
          <p:nvPr/>
        </p:nvSpPr>
        <p:spPr>
          <a:xfrm>
            <a:off x="8989996" y="4302491"/>
            <a:ext cx="1963554" cy="760396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77E03B-9CDC-488D-8F50-E947C6D4D42E}"/>
              </a:ext>
            </a:extLst>
          </p:cNvPr>
          <p:cNvSpPr/>
          <p:nvPr/>
        </p:nvSpPr>
        <p:spPr>
          <a:xfrm>
            <a:off x="8989996" y="3802983"/>
            <a:ext cx="1963554" cy="461008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7E19B3-23DC-4A16-9B08-51FDAE90BB01}"/>
              </a:ext>
            </a:extLst>
          </p:cNvPr>
          <p:cNvSpPr/>
          <p:nvPr/>
        </p:nvSpPr>
        <p:spPr>
          <a:xfrm>
            <a:off x="6649452" y="2057400"/>
            <a:ext cx="2340543" cy="551046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11A2C3-5147-4D0F-A7EF-DECEF5F63672}"/>
              </a:ext>
            </a:extLst>
          </p:cNvPr>
          <p:cNvSpPr/>
          <p:nvPr/>
        </p:nvSpPr>
        <p:spPr>
          <a:xfrm>
            <a:off x="11028947" y="3801378"/>
            <a:ext cx="323265" cy="895750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C71710F4-5221-42B7-BD24-FC6C97143573}"/>
              </a:ext>
            </a:extLst>
          </p:cNvPr>
          <p:cNvCxnSpPr>
            <a:cxnSpLocks/>
          </p:cNvCxnSpPr>
          <p:nvPr/>
        </p:nvCxnSpPr>
        <p:spPr>
          <a:xfrm>
            <a:off x="2810577" y="1799924"/>
            <a:ext cx="6044665" cy="273357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6" name="Image 25">
            <a:extLst>
              <a:ext uri="{FF2B5EF4-FFF2-40B4-BE49-F238E27FC236}">
                <a16:creationId xmlns:a16="http://schemas.microsoft.com/office/drawing/2014/main" id="{DA4446DF-958D-4698-AAFA-7B6CEEA1A0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23" b="-1"/>
          <a:stretch/>
        </p:blipFill>
        <p:spPr>
          <a:xfrm>
            <a:off x="7518886" y="0"/>
            <a:ext cx="4673114" cy="455028"/>
          </a:xfrm>
          <a:prstGeom prst="rect">
            <a:avLst/>
          </a:prstGeom>
        </p:spPr>
      </p:pic>
      <p:sp>
        <p:nvSpPr>
          <p:cNvPr id="27" name="Flèche : gauche 26">
            <a:hlinkClick r:id="rId4" action="ppaction://hlinksldjump"/>
            <a:extLst>
              <a:ext uri="{FF2B5EF4-FFF2-40B4-BE49-F238E27FC236}">
                <a16:creationId xmlns:a16="http://schemas.microsoft.com/office/drawing/2014/main" id="{D26C8D30-7E6B-45A8-B0EA-94748335F923}"/>
              </a:ext>
            </a:extLst>
          </p:cNvPr>
          <p:cNvSpPr/>
          <p:nvPr/>
        </p:nvSpPr>
        <p:spPr>
          <a:xfrm>
            <a:off x="107658" y="79643"/>
            <a:ext cx="1126156" cy="375385"/>
          </a:xfrm>
          <a:prstGeom prst="lef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fr-FR" sz="1200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25382826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C36647-FDD9-47F8-BAD5-8ED1F37C1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887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pic>
        <p:nvPicPr>
          <p:cNvPr id="26" name="Image 25">
            <a:hlinkClick r:id="rId2" action="ppaction://hlinksldjump"/>
            <a:extLst>
              <a:ext uri="{FF2B5EF4-FFF2-40B4-BE49-F238E27FC236}">
                <a16:creationId xmlns:a16="http://schemas.microsoft.com/office/drawing/2014/main" id="{D479B7DB-EE87-421D-9ED7-474C7E6BDDF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838200" y="1256012"/>
            <a:ext cx="3060457" cy="1725318"/>
          </a:xfrm>
          <a:prstGeom prst="rect">
            <a:avLst/>
          </a:prstGeom>
        </p:spPr>
      </p:pic>
      <p:pic>
        <p:nvPicPr>
          <p:cNvPr id="27" name="Image 26">
            <a:hlinkClick r:id="rId4" action="ppaction://hlinksldjump"/>
            <a:extLst>
              <a:ext uri="{FF2B5EF4-FFF2-40B4-BE49-F238E27FC236}">
                <a16:creationId xmlns:a16="http://schemas.microsoft.com/office/drawing/2014/main" id="{DAE397DA-9E7F-43E3-858D-5468B453255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4178543" y="1859034"/>
            <a:ext cx="3060457" cy="1725318"/>
          </a:xfrm>
          <a:prstGeom prst="rect">
            <a:avLst/>
          </a:prstGeom>
        </p:spPr>
      </p:pic>
      <p:pic>
        <p:nvPicPr>
          <p:cNvPr id="28" name="Image 27">
            <a:hlinkClick r:id="rId6" action="ppaction://hlinksldjump"/>
            <a:extLst>
              <a:ext uri="{FF2B5EF4-FFF2-40B4-BE49-F238E27FC236}">
                <a16:creationId xmlns:a16="http://schemas.microsoft.com/office/drawing/2014/main" id="{27A4CFB2-DC82-428B-87BC-3BD434209E8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5000"/>
          </a:blip>
          <a:stretch>
            <a:fillRect/>
          </a:stretch>
        </p:blipFill>
        <p:spPr>
          <a:xfrm>
            <a:off x="7518886" y="2333610"/>
            <a:ext cx="3060457" cy="1731414"/>
          </a:xfrm>
          <a:prstGeom prst="rect">
            <a:avLst/>
          </a:prstGeom>
        </p:spPr>
      </p:pic>
      <p:pic>
        <p:nvPicPr>
          <p:cNvPr id="29" name="Image 28">
            <a:hlinkClick r:id="rId8" action="ppaction://hlinksldjump"/>
            <a:extLst>
              <a:ext uri="{FF2B5EF4-FFF2-40B4-BE49-F238E27FC236}">
                <a16:creationId xmlns:a16="http://schemas.microsoft.com/office/drawing/2014/main" id="{CD588903-873C-44A1-89F6-410733AD98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199" y="3161686"/>
            <a:ext cx="3060457" cy="1725318"/>
          </a:xfrm>
          <a:prstGeom prst="rect">
            <a:avLst/>
          </a:prstGeom>
        </p:spPr>
      </p:pic>
      <p:pic>
        <p:nvPicPr>
          <p:cNvPr id="32" name="Image 31">
            <a:hlinkClick r:id="rId10" action="ppaction://hlinksldjump"/>
            <a:extLst>
              <a:ext uri="{FF2B5EF4-FFF2-40B4-BE49-F238E27FC236}">
                <a16:creationId xmlns:a16="http://schemas.microsoft.com/office/drawing/2014/main" id="{DE65AD50-0CE5-49F6-B0B7-F5C799EBDC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78543" y="4027393"/>
            <a:ext cx="3060457" cy="1725318"/>
          </a:xfrm>
          <a:prstGeom prst="rect">
            <a:avLst/>
          </a:prstGeom>
        </p:spPr>
      </p:pic>
      <p:pic>
        <p:nvPicPr>
          <p:cNvPr id="33" name="Image 32">
            <a:hlinkClick r:id="rId12" action="ppaction://hlinksldjump"/>
            <a:extLst>
              <a:ext uri="{FF2B5EF4-FFF2-40B4-BE49-F238E27FC236}">
                <a16:creationId xmlns:a16="http://schemas.microsoft.com/office/drawing/2014/main" id="{80131146-8E20-4A26-90AA-22843E11CCD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18886" y="4887004"/>
            <a:ext cx="3060457" cy="1731414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BCD92FB6-0411-4361-B825-F22EFC02D08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9423" b="-1"/>
          <a:stretch/>
        </p:blipFill>
        <p:spPr>
          <a:xfrm>
            <a:off x="7518886" y="0"/>
            <a:ext cx="4673114" cy="45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306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Espace réservé du contenu 18">
            <a:extLst>
              <a:ext uri="{FF2B5EF4-FFF2-40B4-BE49-F238E27FC236}">
                <a16:creationId xmlns:a16="http://schemas.microsoft.com/office/drawing/2014/main" id="{119A2CB5-06C1-4942-8BCC-93201ECE2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564418"/>
            <a:ext cx="6172200" cy="371963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CDFCD6-86B8-4AC1-9DB8-156781B30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L’échange de données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A7589F6-86BB-49A6-A52F-599719303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Un </a:t>
            </a:r>
            <a:r>
              <a:rPr lang="fr-FR" dirty="0" err="1"/>
              <a:t>sprite</a:t>
            </a:r>
            <a:r>
              <a:rPr lang="fr-FR" dirty="0"/>
              <a:t> peut diffuser des données à l’utilisateur ou à d’autres </a:t>
            </a:r>
            <a:r>
              <a:rPr lang="fr-FR" dirty="0" err="1"/>
              <a:t>sprites</a:t>
            </a:r>
            <a:r>
              <a:rPr lang="fr-FR" dirty="0"/>
              <a:t> et à l’inverse, en recueillir.</a:t>
            </a:r>
          </a:p>
          <a:p>
            <a:r>
              <a:rPr lang="fr-FR" dirty="0"/>
              <a:t>Ces données peuvent alors être stockées par le programme pour une utilisation ultérieure.</a:t>
            </a:r>
          </a:p>
          <a:p>
            <a:r>
              <a:rPr lang="fr-FR" dirty="0">
                <a:solidFill>
                  <a:schemeClr val="accent6"/>
                </a:solidFill>
              </a:rPr>
              <a:t>Exemple d’une donnée transmise du programme à l’utilisateur.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32A8567-02B0-442B-ACD9-952679D35912}"/>
              </a:ext>
            </a:extLst>
          </p:cNvPr>
          <p:cNvSpPr/>
          <p:nvPr/>
        </p:nvSpPr>
        <p:spPr>
          <a:xfrm>
            <a:off x="9326880" y="1963552"/>
            <a:ext cx="510139" cy="327261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0DF750FA-D0AA-4243-835A-FC7AA863E5D3}"/>
              </a:ext>
            </a:extLst>
          </p:cNvPr>
          <p:cNvCxnSpPr>
            <a:cxnSpLocks/>
          </p:cNvCxnSpPr>
          <p:nvPr/>
        </p:nvCxnSpPr>
        <p:spPr>
          <a:xfrm flipV="1">
            <a:off x="7551003" y="2127182"/>
            <a:ext cx="1775877" cy="27913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6AD4023B-1053-401C-AEEA-5ED60D28ACFF}"/>
              </a:ext>
            </a:extLst>
          </p:cNvPr>
          <p:cNvCxnSpPr>
            <a:cxnSpLocks/>
          </p:cNvCxnSpPr>
          <p:nvPr/>
        </p:nvCxnSpPr>
        <p:spPr>
          <a:xfrm>
            <a:off x="4742840" y="1911415"/>
            <a:ext cx="435519" cy="37939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253EA9CD-111C-4F30-BBF4-81A7E58A0B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23" b="-1"/>
          <a:stretch/>
        </p:blipFill>
        <p:spPr>
          <a:xfrm>
            <a:off x="7518886" y="0"/>
            <a:ext cx="4673114" cy="455028"/>
          </a:xfrm>
          <a:prstGeom prst="rect">
            <a:avLst/>
          </a:prstGeom>
        </p:spPr>
      </p:pic>
      <p:sp>
        <p:nvSpPr>
          <p:cNvPr id="21" name="Flèche : gauche 20">
            <a:hlinkClick r:id="rId4" action="ppaction://hlinksldjump"/>
            <a:extLst>
              <a:ext uri="{FF2B5EF4-FFF2-40B4-BE49-F238E27FC236}">
                <a16:creationId xmlns:a16="http://schemas.microsoft.com/office/drawing/2014/main" id="{3DE7EA97-6AC5-4F13-BE9E-D2FE2E30FA36}"/>
              </a:ext>
            </a:extLst>
          </p:cNvPr>
          <p:cNvSpPr/>
          <p:nvPr/>
        </p:nvSpPr>
        <p:spPr>
          <a:xfrm>
            <a:off x="107658" y="79643"/>
            <a:ext cx="1126156" cy="375385"/>
          </a:xfrm>
          <a:prstGeom prst="lef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fr-FR" sz="1200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17995357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633</Words>
  <Application>Microsoft Office PowerPoint</Application>
  <PresentationFormat>Grand écran</PresentationFormat>
  <Paragraphs>80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Thème Office</vt:lpstr>
      <vt:lpstr>Prise en main de Scratch</vt:lpstr>
      <vt:lpstr>Sommaire</vt:lpstr>
      <vt:lpstr>Découverte de l’interface</vt:lpstr>
      <vt:lpstr>Sommaire</vt:lpstr>
      <vt:lpstr>Importer un projet existant</vt:lpstr>
      <vt:lpstr>Sommaire</vt:lpstr>
      <vt:lpstr>Les sprites</vt:lpstr>
      <vt:lpstr>Sommaire</vt:lpstr>
      <vt:lpstr>L’échange de données</vt:lpstr>
      <vt:lpstr>L’échange de données</vt:lpstr>
      <vt:lpstr>L’échange de données</vt:lpstr>
      <vt:lpstr>L’échange de données</vt:lpstr>
      <vt:lpstr>Sommaire</vt:lpstr>
      <vt:lpstr>Les variables</vt:lpstr>
      <vt:lpstr>Les variables</vt:lpstr>
      <vt:lpstr>Les variables</vt:lpstr>
      <vt:lpstr>Les variables</vt:lpstr>
      <vt:lpstr>Sommaire</vt:lpstr>
      <vt:lpstr>Les structures conditionnelles</vt:lpstr>
      <vt:lpstr>Les structures conditionnelles</vt:lpstr>
      <vt:lpstr>Sommaire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Prise en main de Scratch</dc:title>
  <dc:creator>Sébastien Henriot</dc:creator>
  <cp:lastModifiedBy>Sébastien Henriot</cp:lastModifiedBy>
  <cp:revision>27</cp:revision>
  <dcterms:created xsi:type="dcterms:W3CDTF">2019-07-07T11:26:17Z</dcterms:created>
  <dcterms:modified xsi:type="dcterms:W3CDTF">2019-09-04T13:25:14Z</dcterms:modified>
</cp:coreProperties>
</file>