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6"/>
  </p:notesMasterIdLst>
  <p:sldIdLst>
    <p:sldId id="256" r:id="rId2"/>
    <p:sldId id="257" r:id="rId3"/>
    <p:sldId id="258" r:id="rId4"/>
    <p:sldId id="275" r:id="rId5"/>
    <p:sldId id="264" r:id="rId6"/>
    <p:sldId id="265" r:id="rId7"/>
    <p:sldId id="263" r:id="rId8"/>
    <p:sldId id="266" r:id="rId9"/>
    <p:sldId id="276" r:id="rId10"/>
    <p:sldId id="267" r:id="rId11"/>
    <p:sldId id="269" r:id="rId12"/>
    <p:sldId id="271" r:id="rId13"/>
    <p:sldId id="279" r:id="rId14"/>
    <p:sldId id="27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0580" autoAdjust="0"/>
  </p:normalViewPr>
  <p:slideViewPr>
    <p:cSldViewPr snapToGrid="0">
      <p:cViewPr varScale="1">
        <p:scale>
          <a:sx n="82" d="100"/>
          <a:sy n="82" d="100"/>
        </p:scale>
        <p:origin x="-762"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2F548A-50B1-4881-87C6-15F0A300A780}" type="datetimeFigureOut">
              <a:rPr lang="fr-FR" smtClean="0"/>
              <a:t>13/03/2020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09F40D-4583-42CD-8222-977F9EFD5410}"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En rouge, ce qui figure explicitement dans la circulaire.</a:t>
            </a:r>
            <a:endParaRPr lang="fr-FR" dirty="0"/>
          </a:p>
        </p:txBody>
      </p:sp>
      <p:sp>
        <p:nvSpPr>
          <p:cNvPr id="4" name="Espace réservé du numéro de diapositive 3"/>
          <p:cNvSpPr>
            <a:spLocks noGrp="1"/>
          </p:cNvSpPr>
          <p:nvPr>
            <p:ph type="sldNum" sz="quarter" idx="10"/>
          </p:nvPr>
        </p:nvSpPr>
        <p:spPr/>
        <p:txBody>
          <a:bodyPr/>
          <a:lstStyle/>
          <a:p>
            <a:fld id="{5309F40D-4583-42CD-8222-977F9EFD5410}" type="slidenum">
              <a:rPr lang="fr-FR" smtClean="0"/>
              <a:t>8</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280A379-D0DF-4706-BB3E-4C8AF9F2F2E0}" type="slidenum">
              <a:rPr lang="fr-FR" smtClean="0"/>
              <a:pPr/>
              <a:t>13</a:t>
            </a:fld>
            <a:endParaRPr lang="fr-FR" dirty="0"/>
          </a:p>
        </p:txBody>
      </p:sp>
    </p:spTree>
    <p:extLst>
      <p:ext uri="{BB962C8B-B14F-4D97-AF65-F5344CB8AC3E}">
        <p14:creationId xmlns:p14="http://schemas.microsoft.com/office/powerpoint/2010/main" xmlns="" val="1061529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E69D88D-1ABC-4EB2-8CB1-9C47F04C9BCB}" type="datetimeFigureOut">
              <a:rPr lang="fr-FR" smtClean="0"/>
              <a:pPr/>
              <a:t>13/03/2020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391BE0F-E134-4E6F-8BBD-5DA53507ED65}" type="slidenum">
              <a:rPr lang="fr-FR" smtClean="0"/>
              <a:pPr/>
              <a:t>‹N°›</a:t>
            </a:fld>
            <a:endParaRPr lang="fr-FR"/>
          </a:p>
        </p:txBody>
      </p:sp>
    </p:spTree>
    <p:extLst>
      <p:ext uri="{BB962C8B-B14F-4D97-AF65-F5344CB8AC3E}">
        <p14:creationId xmlns:p14="http://schemas.microsoft.com/office/powerpoint/2010/main" xmlns="" val="259614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E69D88D-1ABC-4EB2-8CB1-9C47F04C9BCB}" type="datetimeFigureOut">
              <a:rPr lang="fr-FR" smtClean="0"/>
              <a:pPr/>
              <a:t>13/03/2020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391BE0F-E134-4E6F-8BBD-5DA53507ED65}" type="slidenum">
              <a:rPr lang="fr-FR" smtClean="0"/>
              <a:pPr/>
              <a:t>‹N°›</a:t>
            </a:fld>
            <a:endParaRPr lang="fr-FR"/>
          </a:p>
        </p:txBody>
      </p:sp>
    </p:spTree>
    <p:extLst>
      <p:ext uri="{BB962C8B-B14F-4D97-AF65-F5344CB8AC3E}">
        <p14:creationId xmlns:p14="http://schemas.microsoft.com/office/powerpoint/2010/main" xmlns="" val="3293137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E69D88D-1ABC-4EB2-8CB1-9C47F04C9BCB}" type="datetimeFigureOut">
              <a:rPr lang="fr-FR" smtClean="0"/>
              <a:pPr/>
              <a:t>13/03/2020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391BE0F-E134-4E6F-8BBD-5DA53507ED65}" type="slidenum">
              <a:rPr lang="fr-FR" smtClean="0"/>
              <a:pPr/>
              <a:t>‹N°›</a:t>
            </a:fld>
            <a:endParaRPr lang="fr-FR"/>
          </a:p>
        </p:txBody>
      </p:sp>
    </p:spTree>
    <p:extLst>
      <p:ext uri="{BB962C8B-B14F-4D97-AF65-F5344CB8AC3E}">
        <p14:creationId xmlns:p14="http://schemas.microsoft.com/office/powerpoint/2010/main" xmlns="" val="3073117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fr-FR"/>
              <a:t>Modifiez le style du titre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E69D88D-1ABC-4EB2-8CB1-9C47F04C9BCB}" type="datetimeFigureOut">
              <a:rPr lang="fr-FR" smtClean="0"/>
              <a:pPr/>
              <a:t>13/03/2020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391BE0F-E134-4E6F-8BBD-5DA53507ED65}" type="slidenum">
              <a:rPr lang="fr-FR" smtClean="0"/>
              <a:pPr/>
              <a:t>‹N°›</a:t>
            </a:fld>
            <a:endParaRPr lang="fr-FR"/>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xmlns="" val="158906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E69D88D-1ABC-4EB2-8CB1-9C47F04C9BCB}" type="datetimeFigureOut">
              <a:rPr lang="fr-FR" smtClean="0"/>
              <a:pPr/>
              <a:t>13/03/2020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391BE0F-E134-4E6F-8BBD-5DA53507ED65}" type="slidenum">
              <a:rPr lang="fr-FR" smtClean="0"/>
              <a:pPr/>
              <a:t>‹N°›</a:t>
            </a:fld>
            <a:endParaRPr lang="fr-FR"/>
          </a:p>
        </p:txBody>
      </p:sp>
    </p:spTree>
    <p:extLst>
      <p:ext uri="{BB962C8B-B14F-4D97-AF65-F5344CB8AC3E}">
        <p14:creationId xmlns:p14="http://schemas.microsoft.com/office/powerpoint/2010/main" xmlns="" val="2798392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E69D88D-1ABC-4EB2-8CB1-9C47F04C9BCB}" type="datetimeFigureOut">
              <a:rPr lang="fr-FR" smtClean="0"/>
              <a:pPr/>
              <a:t>13/03/2020</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391BE0F-E134-4E6F-8BBD-5DA53507ED65}" type="slidenum">
              <a:rPr lang="fr-FR" smtClean="0"/>
              <a:pPr/>
              <a:t>‹N°›</a:t>
            </a:fld>
            <a:endParaRPr lang="fr-FR"/>
          </a:p>
        </p:txBody>
      </p:sp>
    </p:spTree>
    <p:extLst>
      <p:ext uri="{BB962C8B-B14F-4D97-AF65-F5344CB8AC3E}">
        <p14:creationId xmlns:p14="http://schemas.microsoft.com/office/powerpoint/2010/main" xmlns="" val="2341394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E69D88D-1ABC-4EB2-8CB1-9C47F04C9BCB}" type="datetimeFigureOut">
              <a:rPr lang="fr-FR" smtClean="0"/>
              <a:pPr/>
              <a:t>13/03/2020</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391BE0F-E134-4E6F-8BBD-5DA53507ED65}" type="slidenum">
              <a:rPr lang="fr-FR" smtClean="0"/>
              <a:pPr/>
              <a:t>‹N°›</a:t>
            </a:fld>
            <a:endParaRPr lang="fr-FR"/>
          </a:p>
        </p:txBody>
      </p:sp>
    </p:spTree>
    <p:extLst>
      <p:ext uri="{BB962C8B-B14F-4D97-AF65-F5344CB8AC3E}">
        <p14:creationId xmlns:p14="http://schemas.microsoft.com/office/powerpoint/2010/main" xmlns="" val="3989944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E69D88D-1ABC-4EB2-8CB1-9C47F04C9BCB}" type="datetimeFigureOut">
              <a:rPr lang="fr-FR" smtClean="0"/>
              <a:pPr/>
              <a:t>13/03/2020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391BE0F-E134-4E6F-8BBD-5DA53507ED65}" type="slidenum">
              <a:rPr lang="fr-FR" smtClean="0"/>
              <a:pPr/>
              <a:t>‹N°›</a:t>
            </a:fld>
            <a:endParaRPr lang="fr-FR"/>
          </a:p>
        </p:txBody>
      </p:sp>
    </p:spTree>
    <p:extLst>
      <p:ext uri="{BB962C8B-B14F-4D97-AF65-F5344CB8AC3E}">
        <p14:creationId xmlns:p14="http://schemas.microsoft.com/office/powerpoint/2010/main" xmlns="" val="988112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E69D88D-1ABC-4EB2-8CB1-9C47F04C9BCB}" type="datetimeFigureOut">
              <a:rPr lang="fr-FR" smtClean="0"/>
              <a:pPr/>
              <a:t>13/03/2020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391BE0F-E134-4E6F-8BBD-5DA53507ED65}" type="slidenum">
              <a:rPr lang="fr-FR" smtClean="0"/>
              <a:pPr/>
              <a:t>‹N°›</a:t>
            </a:fld>
            <a:endParaRPr lang="fr-FR"/>
          </a:p>
        </p:txBody>
      </p:sp>
    </p:spTree>
    <p:extLst>
      <p:ext uri="{BB962C8B-B14F-4D97-AF65-F5344CB8AC3E}">
        <p14:creationId xmlns:p14="http://schemas.microsoft.com/office/powerpoint/2010/main" xmlns="" val="2826021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E69D88D-1ABC-4EB2-8CB1-9C47F04C9BCB}" type="datetimeFigureOut">
              <a:rPr lang="fr-FR" smtClean="0"/>
              <a:pPr/>
              <a:t>13/03/2020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391BE0F-E134-4E6F-8BBD-5DA53507ED65}" type="slidenum">
              <a:rPr lang="fr-FR" smtClean="0"/>
              <a:pPr/>
              <a:t>‹N°›</a:t>
            </a:fld>
            <a:endParaRPr lang="fr-FR"/>
          </a:p>
        </p:txBody>
      </p:sp>
    </p:spTree>
    <p:extLst>
      <p:ext uri="{BB962C8B-B14F-4D97-AF65-F5344CB8AC3E}">
        <p14:creationId xmlns:p14="http://schemas.microsoft.com/office/powerpoint/2010/main" xmlns="" val="3169075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E69D88D-1ABC-4EB2-8CB1-9C47F04C9BCB}" type="datetimeFigureOut">
              <a:rPr lang="fr-FR" smtClean="0"/>
              <a:pPr/>
              <a:t>13/03/2020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391BE0F-E134-4E6F-8BBD-5DA53507ED65}" type="slidenum">
              <a:rPr lang="fr-FR" smtClean="0"/>
              <a:pPr/>
              <a:t>‹N°›</a:t>
            </a:fld>
            <a:endParaRPr lang="fr-FR"/>
          </a:p>
        </p:txBody>
      </p:sp>
    </p:spTree>
    <p:extLst>
      <p:ext uri="{BB962C8B-B14F-4D97-AF65-F5344CB8AC3E}">
        <p14:creationId xmlns:p14="http://schemas.microsoft.com/office/powerpoint/2010/main" xmlns="" val="2309464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E69D88D-1ABC-4EB2-8CB1-9C47F04C9BCB}" type="datetimeFigureOut">
              <a:rPr lang="fr-FR" smtClean="0"/>
              <a:pPr/>
              <a:t>13/03/2020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391BE0F-E134-4E6F-8BBD-5DA53507ED65}" type="slidenum">
              <a:rPr lang="fr-FR" smtClean="0"/>
              <a:pPr/>
              <a:t>‹N°›</a:t>
            </a:fld>
            <a:endParaRPr lang="fr-FR"/>
          </a:p>
        </p:txBody>
      </p:sp>
    </p:spTree>
    <p:extLst>
      <p:ext uri="{BB962C8B-B14F-4D97-AF65-F5344CB8AC3E}">
        <p14:creationId xmlns:p14="http://schemas.microsoft.com/office/powerpoint/2010/main" xmlns="" val="161837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E69D88D-1ABC-4EB2-8CB1-9C47F04C9BCB}" type="datetimeFigureOut">
              <a:rPr lang="fr-FR" smtClean="0"/>
              <a:pPr/>
              <a:t>13/03/2020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391BE0F-E134-4E6F-8BBD-5DA53507ED65}" type="slidenum">
              <a:rPr lang="fr-FR" smtClean="0"/>
              <a:pPr/>
              <a:t>‹N°›</a:t>
            </a:fld>
            <a:endParaRPr lang="fr-FR"/>
          </a:p>
        </p:txBody>
      </p:sp>
    </p:spTree>
    <p:extLst>
      <p:ext uri="{BB962C8B-B14F-4D97-AF65-F5344CB8AC3E}">
        <p14:creationId xmlns:p14="http://schemas.microsoft.com/office/powerpoint/2010/main" xmlns="" val="173507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9E69D88D-1ABC-4EB2-8CB1-9C47F04C9BCB}" type="datetimeFigureOut">
              <a:rPr lang="fr-FR" smtClean="0"/>
              <a:pPr/>
              <a:t>13/03/2020</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9391BE0F-E134-4E6F-8BBD-5DA53507ED65}" type="slidenum">
              <a:rPr lang="fr-FR" smtClean="0"/>
              <a:pPr/>
              <a:t>‹N°›</a:t>
            </a:fld>
            <a:endParaRPr lang="fr-FR"/>
          </a:p>
        </p:txBody>
      </p:sp>
    </p:spTree>
    <p:extLst>
      <p:ext uri="{BB962C8B-B14F-4D97-AF65-F5344CB8AC3E}">
        <p14:creationId xmlns:p14="http://schemas.microsoft.com/office/powerpoint/2010/main" xmlns="" val="2657967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E69D88D-1ABC-4EB2-8CB1-9C47F04C9BCB}" type="datetimeFigureOut">
              <a:rPr lang="fr-FR" smtClean="0"/>
              <a:pPr/>
              <a:t>13/03/2020</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9391BE0F-E134-4E6F-8BBD-5DA53507ED65}" type="slidenum">
              <a:rPr lang="fr-FR" smtClean="0"/>
              <a:pPr/>
              <a:t>‹N°›</a:t>
            </a:fld>
            <a:endParaRPr lang="fr-FR"/>
          </a:p>
        </p:txBody>
      </p:sp>
    </p:spTree>
    <p:extLst>
      <p:ext uri="{BB962C8B-B14F-4D97-AF65-F5344CB8AC3E}">
        <p14:creationId xmlns:p14="http://schemas.microsoft.com/office/powerpoint/2010/main" xmlns="" val="3645147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Date Placeholder 4"/>
          <p:cNvSpPr>
            <a:spLocks noGrp="1"/>
          </p:cNvSpPr>
          <p:nvPr>
            <p:ph type="dt" sz="half" idx="10"/>
          </p:nvPr>
        </p:nvSpPr>
        <p:spPr/>
        <p:txBody>
          <a:bodyPr/>
          <a:lstStyle/>
          <a:p>
            <a:fld id="{9E69D88D-1ABC-4EB2-8CB1-9C47F04C9BCB}" type="datetimeFigureOut">
              <a:rPr lang="fr-FR" smtClean="0"/>
              <a:pPr/>
              <a:t>13/03/2020</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9391BE0F-E134-4E6F-8BBD-5DA53507ED65}" type="slidenum">
              <a:rPr lang="fr-FR" smtClean="0"/>
              <a:pPr/>
              <a:t>‹N°›</a:t>
            </a:fld>
            <a:endParaRPr lang="fr-FR"/>
          </a:p>
        </p:txBody>
      </p:sp>
    </p:spTree>
    <p:extLst>
      <p:ext uri="{BB962C8B-B14F-4D97-AF65-F5344CB8AC3E}">
        <p14:creationId xmlns:p14="http://schemas.microsoft.com/office/powerpoint/2010/main" xmlns="" val="469106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E69D88D-1ABC-4EB2-8CB1-9C47F04C9BCB}" type="datetimeFigureOut">
              <a:rPr lang="fr-FR" smtClean="0"/>
              <a:pPr/>
              <a:t>13/03/2020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391BE0F-E134-4E6F-8BBD-5DA53507ED65}" type="slidenum">
              <a:rPr lang="fr-FR" smtClean="0"/>
              <a:pPr/>
              <a:t>‹N°›</a:t>
            </a:fld>
            <a:endParaRPr lang="fr-FR"/>
          </a:p>
        </p:txBody>
      </p:sp>
    </p:spTree>
    <p:extLst>
      <p:ext uri="{BB962C8B-B14F-4D97-AF65-F5344CB8AC3E}">
        <p14:creationId xmlns:p14="http://schemas.microsoft.com/office/powerpoint/2010/main" xmlns="" val="2425906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xmlns=""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xmlns=""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E69D88D-1ABC-4EB2-8CB1-9C47F04C9BCB}" type="datetimeFigureOut">
              <a:rPr lang="fr-FR" smtClean="0"/>
              <a:pPr/>
              <a:t>13/03/2020</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391BE0F-E134-4E6F-8BBD-5DA53507ED65}" type="slidenum">
              <a:rPr lang="fr-FR" smtClean="0"/>
              <a:pPr/>
              <a:t>‹N°›</a:t>
            </a:fld>
            <a:endParaRPr lang="fr-FR"/>
          </a:p>
        </p:txBody>
      </p:sp>
    </p:spTree>
    <p:extLst>
      <p:ext uri="{BB962C8B-B14F-4D97-AF65-F5344CB8AC3E}">
        <p14:creationId xmlns:p14="http://schemas.microsoft.com/office/powerpoint/2010/main" xmlns="" val="1424996072"/>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E3536E9-25B2-4B23-80F4-8541F61679F5}"/>
              </a:ext>
            </a:extLst>
          </p:cNvPr>
          <p:cNvSpPr>
            <a:spLocks noGrp="1"/>
          </p:cNvSpPr>
          <p:nvPr>
            <p:ph type="ctrTitle"/>
          </p:nvPr>
        </p:nvSpPr>
        <p:spPr/>
        <p:txBody>
          <a:bodyPr/>
          <a:lstStyle/>
          <a:p>
            <a:r>
              <a:rPr lang="fr-FR" dirty="0"/>
              <a:t> BTS NDRC</a:t>
            </a:r>
            <a:br>
              <a:rPr lang="fr-FR" dirty="0"/>
            </a:br>
            <a:endParaRPr lang="fr-FR" dirty="0"/>
          </a:p>
        </p:txBody>
      </p:sp>
      <p:sp>
        <p:nvSpPr>
          <p:cNvPr id="3" name="Sous-titre 2">
            <a:extLst>
              <a:ext uri="{FF2B5EF4-FFF2-40B4-BE49-F238E27FC236}">
                <a16:creationId xmlns:a16="http://schemas.microsoft.com/office/drawing/2014/main" xmlns="" id="{FF346E9A-AC41-4F10-8186-45E0EA4283B0}"/>
              </a:ext>
            </a:extLst>
          </p:cNvPr>
          <p:cNvSpPr>
            <a:spLocks noGrp="1"/>
          </p:cNvSpPr>
          <p:nvPr>
            <p:ph type="subTitle" idx="1"/>
          </p:nvPr>
        </p:nvSpPr>
        <p:spPr/>
        <p:txBody>
          <a:bodyPr>
            <a:noAutofit/>
          </a:bodyPr>
          <a:lstStyle/>
          <a:p>
            <a:pPr algn="ctr"/>
            <a:r>
              <a:rPr lang="fr-FR" sz="6000" b="1" dirty="0"/>
              <a:t>Epreuve </a:t>
            </a:r>
            <a:r>
              <a:rPr lang="fr-FR" sz="6000" b="1" dirty="0" smtClean="0"/>
              <a:t>E6 – </a:t>
            </a:r>
            <a:r>
              <a:rPr lang="fr-FR" sz="2800" b="1" dirty="0" smtClean="0"/>
              <a:t>coefficient 3</a:t>
            </a:r>
          </a:p>
          <a:p>
            <a:pPr algn="ctr"/>
            <a:endParaRPr lang="fr-FR" sz="6000" b="1" dirty="0"/>
          </a:p>
        </p:txBody>
      </p:sp>
    </p:spTree>
    <p:extLst>
      <p:ext uri="{BB962C8B-B14F-4D97-AF65-F5344CB8AC3E}">
        <p14:creationId xmlns:p14="http://schemas.microsoft.com/office/powerpoint/2010/main" xmlns="" val="1517430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D249D22-D002-43E0-8380-C20C491C65F5}"/>
              </a:ext>
            </a:extLst>
          </p:cNvPr>
          <p:cNvSpPr>
            <a:spLocks noGrp="1"/>
          </p:cNvSpPr>
          <p:nvPr>
            <p:ph type="title"/>
          </p:nvPr>
        </p:nvSpPr>
        <p:spPr>
          <a:xfrm>
            <a:off x="646111" y="452718"/>
            <a:ext cx="11030882" cy="1400530"/>
          </a:xfrm>
        </p:spPr>
        <p:txBody>
          <a:bodyPr/>
          <a:lstStyle/>
          <a:p>
            <a:r>
              <a:rPr lang="fr-FR" dirty="0"/>
              <a:t>E6 – </a:t>
            </a:r>
            <a:r>
              <a:rPr lang="fr-FR" dirty="0" smtClean="0"/>
              <a:t>CCF : situation A ou B, grille identique</a:t>
            </a:r>
            <a:endParaRPr lang="fr-FR" dirty="0"/>
          </a:p>
        </p:txBody>
      </p:sp>
      <p:sp>
        <p:nvSpPr>
          <p:cNvPr id="3" name="Espace réservé du contenu 2">
            <a:extLst>
              <a:ext uri="{FF2B5EF4-FFF2-40B4-BE49-F238E27FC236}">
                <a16:creationId xmlns:a16="http://schemas.microsoft.com/office/drawing/2014/main" xmlns="" id="{732BAF8B-69A5-40B5-9BB1-DD93EEC7E12E}"/>
              </a:ext>
            </a:extLst>
          </p:cNvPr>
          <p:cNvSpPr>
            <a:spLocks noGrp="1"/>
          </p:cNvSpPr>
          <p:nvPr>
            <p:ph idx="1"/>
          </p:nvPr>
        </p:nvSpPr>
        <p:spPr>
          <a:xfrm>
            <a:off x="755931" y="1331259"/>
            <a:ext cx="8946541" cy="4195481"/>
          </a:xfrm>
        </p:spPr>
        <p:txBody>
          <a:bodyPr/>
          <a:lstStyle/>
          <a:p>
            <a:r>
              <a:rPr lang="fr-FR" dirty="0"/>
              <a:t>L’évaluation : Réseau de distributeurs </a:t>
            </a:r>
          </a:p>
          <a:p>
            <a:pPr marL="0" indent="0">
              <a:buNone/>
            </a:pPr>
            <a:endParaRPr lang="fr-FR" dirty="0"/>
          </a:p>
        </p:txBody>
      </p:sp>
      <p:pic>
        <p:nvPicPr>
          <p:cNvPr id="4" name="Image 3">
            <a:extLst>
              <a:ext uri="{FF2B5EF4-FFF2-40B4-BE49-F238E27FC236}">
                <a16:creationId xmlns:a16="http://schemas.microsoft.com/office/drawing/2014/main" xmlns="" id="{041BC65D-DDA8-4B81-A5C8-69011AE4A0E9}"/>
              </a:ext>
            </a:extLst>
          </p:cNvPr>
          <p:cNvPicPr>
            <a:picLocks noChangeAspect="1"/>
          </p:cNvPicPr>
          <p:nvPr/>
        </p:nvPicPr>
        <p:blipFill>
          <a:blip r:embed="rId2" cstate="print"/>
          <a:stretch>
            <a:fillRect/>
          </a:stretch>
        </p:blipFill>
        <p:spPr>
          <a:xfrm>
            <a:off x="526774" y="1853248"/>
            <a:ext cx="11019115" cy="4803278"/>
          </a:xfrm>
          <a:prstGeom prst="rect">
            <a:avLst/>
          </a:prstGeom>
        </p:spPr>
      </p:pic>
    </p:spTree>
    <p:extLst>
      <p:ext uri="{BB962C8B-B14F-4D97-AF65-F5344CB8AC3E}">
        <p14:creationId xmlns:p14="http://schemas.microsoft.com/office/powerpoint/2010/main" xmlns="" val="1294756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CE4B9BD-4A86-4BC4-91C3-8C1267DE45BD}"/>
              </a:ext>
            </a:extLst>
          </p:cNvPr>
          <p:cNvSpPr>
            <a:spLocks noGrp="1"/>
          </p:cNvSpPr>
          <p:nvPr>
            <p:ph type="title"/>
          </p:nvPr>
        </p:nvSpPr>
        <p:spPr>
          <a:xfrm>
            <a:off x="109537" y="452718"/>
            <a:ext cx="11207392" cy="1400530"/>
          </a:xfrm>
        </p:spPr>
        <p:txBody>
          <a:bodyPr/>
          <a:lstStyle/>
          <a:p>
            <a:r>
              <a:rPr lang="fr-FR" dirty="0"/>
              <a:t>E6 – </a:t>
            </a:r>
            <a:r>
              <a:rPr lang="fr-FR" dirty="0" smtClean="0"/>
              <a:t>CCF : situation A ou B, grille identique</a:t>
            </a:r>
            <a:endParaRPr lang="fr-FR" dirty="0"/>
          </a:p>
        </p:txBody>
      </p:sp>
      <p:sp>
        <p:nvSpPr>
          <p:cNvPr id="5" name="Espace réservé du contenu 2">
            <a:extLst>
              <a:ext uri="{FF2B5EF4-FFF2-40B4-BE49-F238E27FC236}">
                <a16:creationId xmlns:a16="http://schemas.microsoft.com/office/drawing/2014/main" xmlns="" id="{C652C58C-AB15-4D9E-BE77-44A9539E30ED}"/>
              </a:ext>
            </a:extLst>
          </p:cNvPr>
          <p:cNvSpPr>
            <a:spLocks noGrp="1"/>
          </p:cNvSpPr>
          <p:nvPr>
            <p:ph idx="1"/>
          </p:nvPr>
        </p:nvSpPr>
        <p:spPr>
          <a:xfrm>
            <a:off x="875071" y="1853248"/>
            <a:ext cx="8947150" cy="4195762"/>
          </a:xfrm>
        </p:spPr>
        <p:txBody>
          <a:bodyPr/>
          <a:lstStyle/>
          <a:p>
            <a:r>
              <a:rPr lang="fr-FR" dirty="0"/>
              <a:t>L’évaluation : Réseau de partenaires </a:t>
            </a:r>
          </a:p>
          <a:p>
            <a:pPr marL="0" indent="0">
              <a:buNone/>
            </a:pPr>
            <a:endParaRPr lang="fr-FR" dirty="0"/>
          </a:p>
        </p:txBody>
      </p:sp>
      <p:pic>
        <p:nvPicPr>
          <p:cNvPr id="7" name="Image 6">
            <a:extLst>
              <a:ext uri="{FF2B5EF4-FFF2-40B4-BE49-F238E27FC236}">
                <a16:creationId xmlns="" xmlns:a16="http://schemas.microsoft.com/office/drawing/2014/main" id="{0071C459-09BC-4C54-B489-91E98A903CD6}"/>
              </a:ext>
            </a:extLst>
          </p:cNvPr>
          <p:cNvPicPr>
            <a:picLocks noChangeAspect="1"/>
          </p:cNvPicPr>
          <p:nvPr/>
        </p:nvPicPr>
        <p:blipFill>
          <a:blip r:embed="rId2" cstate="print"/>
          <a:stretch>
            <a:fillRect/>
          </a:stretch>
        </p:blipFill>
        <p:spPr>
          <a:xfrm>
            <a:off x="109537" y="2800985"/>
            <a:ext cx="11658600" cy="3248025"/>
          </a:xfrm>
          <a:prstGeom prst="rect">
            <a:avLst/>
          </a:prstGeom>
        </p:spPr>
      </p:pic>
    </p:spTree>
    <p:extLst>
      <p:ext uri="{BB962C8B-B14F-4D97-AF65-F5344CB8AC3E}">
        <p14:creationId xmlns:p14="http://schemas.microsoft.com/office/powerpoint/2010/main" xmlns="" val="728175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D249D22-D002-43E0-8380-C20C491C65F5}"/>
              </a:ext>
            </a:extLst>
          </p:cNvPr>
          <p:cNvSpPr>
            <a:spLocks noGrp="1"/>
          </p:cNvSpPr>
          <p:nvPr>
            <p:ph type="title"/>
          </p:nvPr>
        </p:nvSpPr>
        <p:spPr>
          <a:xfrm>
            <a:off x="646111" y="452718"/>
            <a:ext cx="11114965" cy="1400530"/>
          </a:xfrm>
        </p:spPr>
        <p:txBody>
          <a:bodyPr/>
          <a:lstStyle/>
          <a:p>
            <a:r>
              <a:rPr lang="fr-FR" dirty="0"/>
              <a:t>E6 – </a:t>
            </a:r>
            <a:r>
              <a:rPr lang="fr-FR" dirty="0" smtClean="0"/>
              <a:t>CCF : situation A ou B, grille identique</a:t>
            </a:r>
            <a:endParaRPr lang="fr-FR" dirty="0"/>
          </a:p>
        </p:txBody>
      </p:sp>
      <p:sp>
        <p:nvSpPr>
          <p:cNvPr id="3" name="Espace réservé du contenu 2">
            <a:extLst>
              <a:ext uri="{FF2B5EF4-FFF2-40B4-BE49-F238E27FC236}">
                <a16:creationId xmlns:a16="http://schemas.microsoft.com/office/drawing/2014/main" xmlns="" id="{732BAF8B-69A5-40B5-9BB1-DD93EEC7E12E}"/>
              </a:ext>
            </a:extLst>
          </p:cNvPr>
          <p:cNvSpPr>
            <a:spLocks noGrp="1"/>
          </p:cNvSpPr>
          <p:nvPr>
            <p:ph idx="1"/>
          </p:nvPr>
        </p:nvSpPr>
        <p:spPr>
          <a:xfrm>
            <a:off x="875201" y="1331259"/>
            <a:ext cx="8946541" cy="4195481"/>
          </a:xfrm>
        </p:spPr>
        <p:txBody>
          <a:bodyPr/>
          <a:lstStyle/>
          <a:p>
            <a:r>
              <a:rPr lang="fr-FR" dirty="0"/>
              <a:t>L’évaluation : Réseau de vente directe</a:t>
            </a:r>
          </a:p>
          <a:p>
            <a:pPr marL="0" indent="0">
              <a:buNone/>
            </a:pPr>
            <a:endParaRPr lang="fr-FR" dirty="0"/>
          </a:p>
        </p:txBody>
      </p:sp>
      <p:pic>
        <p:nvPicPr>
          <p:cNvPr id="4" name="Image 3">
            <a:extLst>
              <a:ext uri="{FF2B5EF4-FFF2-40B4-BE49-F238E27FC236}">
                <a16:creationId xmlns:a16="http://schemas.microsoft.com/office/drawing/2014/main" xmlns="" id="{31835514-ACBA-4109-B961-9113478C0C85}"/>
              </a:ext>
            </a:extLst>
          </p:cNvPr>
          <p:cNvPicPr>
            <a:picLocks noChangeAspect="1"/>
          </p:cNvPicPr>
          <p:nvPr/>
        </p:nvPicPr>
        <p:blipFill>
          <a:blip r:embed="rId2" cstate="print"/>
          <a:stretch>
            <a:fillRect/>
          </a:stretch>
        </p:blipFill>
        <p:spPr>
          <a:xfrm>
            <a:off x="423241" y="2057399"/>
            <a:ext cx="11006759" cy="4669321"/>
          </a:xfrm>
          <a:prstGeom prst="rect">
            <a:avLst/>
          </a:prstGeom>
        </p:spPr>
      </p:pic>
    </p:spTree>
    <p:extLst>
      <p:ext uri="{BB962C8B-B14F-4D97-AF65-F5344CB8AC3E}">
        <p14:creationId xmlns:p14="http://schemas.microsoft.com/office/powerpoint/2010/main" xmlns="" val="2768661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C108A5E-9FDE-4634-B8DC-54AF48B65423}"/>
              </a:ext>
            </a:extLst>
          </p:cNvPr>
          <p:cNvSpPr>
            <a:spLocks noGrp="1"/>
          </p:cNvSpPr>
          <p:nvPr>
            <p:ph type="title"/>
          </p:nvPr>
        </p:nvSpPr>
        <p:spPr/>
        <p:txBody>
          <a:bodyPr/>
          <a:lstStyle/>
          <a:p>
            <a:r>
              <a:rPr lang="fr-FR" dirty="0"/>
              <a:t>CCF – </a:t>
            </a:r>
            <a:r>
              <a:rPr lang="fr-FR" dirty="0" smtClean="0"/>
              <a:t>date clef</a:t>
            </a:r>
            <a:endParaRPr lang="fr-FR" dirty="0"/>
          </a:p>
        </p:txBody>
      </p:sp>
      <p:sp>
        <p:nvSpPr>
          <p:cNvPr id="3" name="Espace réservé du contenu 2">
            <a:extLst>
              <a:ext uri="{FF2B5EF4-FFF2-40B4-BE49-F238E27FC236}">
                <a16:creationId xmlns:a16="http://schemas.microsoft.com/office/drawing/2014/main" xmlns="" id="{E1B404CA-7268-4890-8CCA-4A77864075AF}"/>
              </a:ext>
            </a:extLst>
          </p:cNvPr>
          <p:cNvSpPr>
            <a:spLocks noGrp="1"/>
          </p:cNvSpPr>
          <p:nvPr>
            <p:ph idx="1"/>
          </p:nvPr>
        </p:nvSpPr>
        <p:spPr/>
        <p:txBody>
          <a:bodyPr/>
          <a:lstStyle/>
          <a:p>
            <a:pPr>
              <a:buNone/>
            </a:pPr>
            <a:r>
              <a:rPr lang="en-US" u="sng" dirty="0" err="1" smtClean="0"/>
              <a:t>avant</a:t>
            </a:r>
            <a:r>
              <a:rPr lang="en-US" u="sng" dirty="0" smtClean="0"/>
              <a:t> </a:t>
            </a:r>
            <a:r>
              <a:rPr lang="en-US" sz="3200" u="sng" dirty="0"/>
              <a:t>le 9 </a:t>
            </a:r>
            <a:r>
              <a:rPr lang="en-US" sz="3200" u="sng" dirty="0" err="1"/>
              <a:t>juin</a:t>
            </a:r>
            <a:r>
              <a:rPr lang="en-US" sz="3200" u="sng" dirty="0"/>
              <a:t> </a:t>
            </a:r>
            <a:r>
              <a:rPr lang="en-US" sz="3200" u="sng" dirty="0" smtClean="0"/>
              <a:t>2020</a:t>
            </a:r>
          </a:p>
          <a:p>
            <a:pPr lvl="1"/>
            <a:endParaRPr lang="en-US" u="sng" dirty="0" smtClean="0"/>
          </a:p>
          <a:p>
            <a:pPr lvl="1"/>
            <a:r>
              <a:rPr lang="en-US" dirty="0" err="1" smtClean="0"/>
              <a:t>Saisie</a:t>
            </a:r>
            <a:r>
              <a:rPr lang="en-US" dirty="0" smtClean="0"/>
              <a:t> des notes finales </a:t>
            </a:r>
            <a:r>
              <a:rPr lang="en-US" dirty="0" err="1" smtClean="0"/>
              <a:t>sur</a:t>
            </a:r>
            <a:r>
              <a:rPr lang="en-US" dirty="0" smtClean="0"/>
              <a:t> </a:t>
            </a:r>
            <a:r>
              <a:rPr lang="en-US" dirty="0" err="1" smtClean="0"/>
              <a:t>Lotanet</a:t>
            </a:r>
            <a:endParaRPr lang="en-US" dirty="0" smtClean="0"/>
          </a:p>
          <a:p>
            <a:pPr lvl="1"/>
            <a:r>
              <a:rPr lang="en-US" dirty="0" err="1" smtClean="0"/>
              <a:t>Remontée</a:t>
            </a:r>
            <a:r>
              <a:rPr lang="en-US" dirty="0" smtClean="0"/>
              <a:t> du tableau Excel de </a:t>
            </a:r>
            <a:r>
              <a:rPr lang="en-US" dirty="0" err="1" smtClean="0"/>
              <a:t>suivi</a:t>
            </a:r>
            <a:r>
              <a:rPr lang="en-US" dirty="0" smtClean="0"/>
              <a:t> </a:t>
            </a:r>
            <a:r>
              <a:rPr lang="en-US" dirty="0" err="1" smtClean="0"/>
              <a:t>statistique</a:t>
            </a:r>
            <a:r>
              <a:rPr lang="en-US" dirty="0" smtClean="0"/>
              <a:t> des notes</a:t>
            </a:r>
          </a:p>
          <a:p>
            <a:pPr lvl="1"/>
            <a:r>
              <a:rPr lang="en-US" dirty="0" smtClean="0"/>
              <a:t>Transmission des bordereaux </a:t>
            </a:r>
            <a:r>
              <a:rPr lang="en-US" dirty="0" err="1" smtClean="0"/>
              <a:t>Lotanet</a:t>
            </a:r>
            <a:r>
              <a:rPr lang="en-US" dirty="0" smtClean="0"/>
              <a:t> et des grilles </a:t>
            </a:r>
            <a:r>
              <a:rPr lang="en-US" dirty="0" err="1" smtClean="0"/>
              <a:t>individuelles</a:t>
            </a:r>
            <a:r>
              <a:rPr lang="en-US" dirty="0" smtClean="0"/>
              <a:t> nominatives au SIEC</a:t>
            </a:r>
          </a:p>
          <a:p>
            <a:pPr lvl="1"/>
            <a:endParaRPr lang="en-US" dirty="0" smtClean="0"/>
          </a:p>
          <a:p>
            <a:pPr lvl="1">
              <a:buNone/>
            </a:pPr>
            <a:r>
              <a:rPr lang="en-US" i="1" dirty="0" smtClean="0"/>
              <a:t>Remarque : </a:t>
            </a:r>
            <a:r>
              <a:rPr lang="en-US" i="1" dirty="0" err="1" smtClean="0"/>
              <a:t>harmonisation</a:t>
            </a:r>
            <a:r>
              <a:rPr lang="en-US" i="1" dirty="0" smtClean="0"/>
              <a:t> </a:t>
            </a:r>
            <a:r>
              <a:rPr lang="en-US" i="1" dirty="0" err="1" smtClean="0"/>
              <a:t>prévue</a:t>
            </a:r>
            <a:r>
              <a:rPr lang="en-US" i="1" dirty="0" smtClean="0"/>
              <a:t> le 23 </a:t>
            </a:r>
            <a:r>
              <a:rPr lang="en-US" i="1" dirty="0" err="1" smtClean="0"/>
              <a:t>juin</a:t>
            </a:r>
            <a:r>
              <a:rPr lang="en-US" i="1" dirty="0" smtClean="0"/>
              <a:t> sans convocation </a:t>
            </a:r>
            <a:r>
              <a:rPr lang="en-US" i="1" dirty="0" err="1" smtClean="0"/>
              <a:t>d’établissement</a:t>
            </a:r>
            <a:r>
              <a:rPr lang="en-US" i="1" dirty="0" smtClean="0"/>
              <a:t> pour </a:t>
            </a:r>
            <a:r>
              <a:rPr lang="en-US" i="1" dirty="0" err="1" smtClean="0"/>
              <a:t>cette</a:t>
            </a:r>
            <a:r>
              <a:rPr lang="en-US" i="1" dirty="0" smtClean="0"/>
              <a:t> première session, </a:t>
            </a:r>
            <a:r>
              <a:rPr lang="en-US" i="1" dirty="0" err="1" smtClean="0"/>
              <a:t>bilan</a:t>
            </a:r>
            <a:r>
              <a:rPr lang="en-US" i="1" dirty="0" smtClean="0"/>
              <a:t> de première session en </a:t>
            </a:r>
            <a:r>
              <a:rPr lang="en-US" i="1" dirty="0" err="1" smtClean="0"/>
              <a:t>septembre</a:t>
            </a:r>
            <a:r>
              <a:rPr lang="en-US" i="1" dirty="0" smtClean="0"/>
              <a:t> 2020.</a:t>
            </a:r>
          </a:p>
          <a:p>
            <a:pPr lvl="1"/>
            <a:endParaRPr lang="en-US" u="sng" dirty="0" smtClean="0"/>
          </a:p>
          <a:p>
            <a:pPr lvl="1"/>
            <a:endParaRPr lang="fr-FR" u="sng" dirty="0"/>
          </a:p>
        </p:txBody>
      </p:sp>
    </p:spTree>
    <p:extLst>
      <p:ext uri="{BB962C8B-B14F-4D97-AF65-F5344CB8AC3E}">
        <p14:creationId xmlns:p14="http://schemas.microsoft.com/office/powerpoint/2010/main" xmlns="" val="255897513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E6 – Epreuve ponctuelle du 11 au 18 juin</a:t>
            </a:r>
            <a:endParaRPr lang="fr-FR" dirty="0"/>
          </a:p>
        </p:txBody>
      </p:sp>
      <p:sp>
        <p:nvSpPr>
          <p:cNvPr id="3" name="Espace réservé du contenu 2"/>
          <p:cNvSpPr>
            <a:spLocks noGrp="1"/>
          </p:cNvSpPr>
          <p:nvPr>
            <p:ph idx="1"/>
          </p:nvPr>
        </p:nvSpPr>
        <p:spPr>
          <a:xfrm>
            <a:off x="1103312" y="2052918"/>
            <a:ext cx="10092512" cy="4195481"/>
          </a:xfrm>
        </p:spPr>
        <p:txBody>
          <a:bodyPr/>
          <a:lstStyle/>
          <a:p>
            <a:r>
              <a:rPr lang="fr-FR" dirty="0" smtClean="0"/>
              <a:t>40 minutes</a:t>
            </a:r>
          </a:p>
          <a:p>
            <a:endParaRPr lang="fr-FR" dirty="0" smtClean="0"/>
          </a:p>
          <a:p>
            <a:r>
              <a:rPr lang="fr-FR" dirty="0" smtClean="0"/>
              <a:t>Pas de loge</a:t>
            </a:r>
          </a:p>
          <a:p>
            <a:endParaRPr lang="fr-FR" dirty="0" smtClean="0"/>
          </a:p>
          <a:p>
            <a:r>
              <a:rPr lang="fr-FR" dirty="0" smtClean="0"/>
              <a:t>15 minutes et 25 minutes soit 40 minutes en </a:t>
            </a:r>
            <a:r>
              <a:rPr lang="fr-FR" dirty="0" smtClean="0"/>
              <a:t>tout (même découpage que pour le CCF)</a:t>
            </a:r>
            <a:endParaRPr lang="fr-FR" dirty="0" smtClean="0"/>
          </a:p>
          <a:p>
            <a:endParaRPr lang="fr-FR" dirty="0" smtClean="0"/>
          </a:p>
          <a:p>
            <a:r>
              <a:rPr lang="fr-FR" dirty="0" smtClean="0"/>
              <a:t>Jury : </a:t>
            </a:r>
            <a:r>
              <a:rPr lang="fr-FR" dirty="0" err="1" smtClean="0"/>
              <a:t>un.e</a:t>
            </a:r>
            <a:r>
              <a:rPr lang="fr-FR" dirty="0" smtClean="0"/>
              <a:t>. </a:t>
            </a:r>
            <a:r>
              <a:rPr lang="fr-FR" dirty="0" err="1" smtClean="0"/>
              <a:t>enseignant.e</a:t>
            </a:r>
            <a:r>
              <a:rPr lang="fr-FR" dirty="0" smtClean="0"/>
              <a:t> du bloc 3 et </a:t>
            </a:r>
            <a:r>
              <a:rPr lang="fr-FR" dirty="0" err="1" smtClean="0"/>
              <a:t>un.e</a:t>
            </a:r>
            <a:r>
              <a:rPr lang="fr-FR" dirty="0" smtClean="0"/>
              <a:t> </a:t>
            </a:r>
            <a:r>
              <a:rPr lang="fr-FR" dirty="0" err="1" smtClean="0"/>
              <a:t>professionnel.le</a:t>
            </a:r>
            <a:r>
              <a:rPr lang="fr-FR" dirty="0" smtClean="0"/>
              <a:t> </a:t>
            </a:r>
            <a:r>
              <a:rPr lang="fr-FR" sz="3200" dirty="0" smtClean="0"/>
              <a:t>ou</a:t>
            </a:r>
            <a:r>
              <a:rPr lang="fr-FR" dirty="0" smtClean="0"/>
              <a:t> </a:t>
            </a:r>
            <a:r>
              <a:rPr lang="fr-FR" dirty="0" err="1" smtClean="0"/>
              <a:t>un.e</a:t>
            </a:r>
            <a:r>
              <a:rPr lang="fr-FR" dirty="0" smtClean="0"/>
              <a:t> enseignant .e du bloc3 et </a:t>
            </a:r>
            <a:r>
              <a:rPr lang="fr-FR" dirty="0" err="1" smtClean="0"/>
              <a:t>un.e</a:t>
            </a:r>
            <a:r>
              <a:rPr lang="fr-FR" dirty="0" smtClean="0"/>
              <a:t>  </a:t>
            </a:r>
            <a:r>
              <a:rPr lang="fr-FR" dirty="0" err="1" smtClean="0"/>
              <a:t>enseignant.e</a:t>
            </a:r>
            <a:r>
              <a:rPr lang="fr-FR" dirty="0" smtClean="0"/>
              <a:t> </a:t>
            </a:r>
            <a:r>
              <a:rPr lang="fr-FR" dirty="0" err="1" smtClean="0"/>
              <a:t>chargé.e</a:t>
            </a:r>
            <a:r>
              <a:rPr lang="fr-FR" dirty="0" smtClean="0"/>
              <a:t> des enseignements professionnels.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C4AE257-69AD-4A93-A3F0-21B59B180851}"/>
              </a:ext>
            </a:extLst>
          </p:cNvPr>
          <p:cNvSpPr>
            <a:spLocks noGrp="1"/>
          </p:cNvSpPr>
          <p:nvPr>
            <p:ph type="title"/>
          </p:nvPr>
        </p:nvSpPr>
        <p:spPr/>
        <p:txBody>
          <a:bodyPr/>
          <a:lstStyle/>
          <a:p>
            <a:r>
              <a:rPr lang="fr-FR" dirty="0"/>
              <a:t>E6 : Le </a:t>
            </a:r>
            <a:r>
              <a:rPr lang="fr-FR" dirty="0" smtClean="0"/>
              <a:t>dossier support de la certification</a:t>
            </a:r>
            <a:endParaRPr lang="fr-FR" dirty="0"/>
          </a:p>
        </p:txBody>
      </p:sp>
      <p:sp>
        <p:nvSpPr>
          <p:cNvPr id="3" name="Espace réservé du contenu 2">
            <a:extLst>
              <a:ext uri="{FF2B5EF4-FFF2-40B4-BE49-F238E27FC236}">
                <a16:creationId xmlns:a16="http://schemas.microsoft.com/office/drawing/2014/main" xmlns="" id="{975743AB-FAE3-40C2-82EF-C6A1870D89BC}"/>
              </a:ext>
            </a:extLst>
          </p:cNvPr>
          <p:cNvSpPr>
            <a:spLocks noGrp="1"/>
          </p:cNvSpPr>
          <p:nvPr>
            <p:ph idx="1"/>
          </p:nvPr>
        </p:nvSpPr>
        <p:spPr/>
        <p:txBody>
          <a:bodyPr/>
          <a:lstStyle/>
          <a:p>
            <a:r>
              <a:rPr lang="fr-FR" dirty="0"/>
              <a:t>1 Fiche animation de réseaux de distributeurs</a:t>
            </a:r>
          </a:p>
          <a:p>
            <a:r>
              <a:rPr lang="fr-FR" dirty="0"/>
              <a:t>1 Fiche animation de réseaux de partenaires</a:t>
            </a:r>
          </a:p>
          <a:p>
            <a:r>
              <a:rPr lang="fr-FR" dirty="0"/>
              <a:t>1 Fiche animation de réseaux de vente directe</a:t>
            </a:r>
          </a:p>
          <a:p>
            <a:r>
              <a:rPr lang="fr-FR" dirty="0"/>
              <a:t>1 étude réflexive réseau</a:t>
            </a:r>
          </a:p>
          <a:p>
            <a:r>
              <a:rPr lang="fr-FR" dirty="0"/>
              <a:t>Attestations de </a:t>
            </a:r>
            <a:r>
              <a:rPr lang="fr-FR" dirty="0" smtClean="0"/>
              <a:t>stage</a:t>
            </a:r>
            <a:endParaRPr lang="fr-FR" dirty="0"/>
          </a:p>
          <a:p>
            <a:pPr marL="0" indent="0">
              <a:buNone/>
            </a:pPr>
            <a:endParaRPr lang="fr-FR" dirty="0"/>
          </a:p>
          <a:p>
            <a:pPr marL="0" indent="0">
              <a:buNone/>
            </a:pPr>
            <a:r>
              <a:rPr lang="fr-FR" dirty="0"/>
              <a:t>Au moins </a:t>
            </a:r>
            <a:r>
              <a:rPr lang="fr-FR" b="1" u="sng" dirty="0"/>
              <a:t>une expérience réelle vécue</a:t>
            </a:r>
          </a:p>
          <a:p>
            <a:endParaRPr lang="fr-FR" dirty="0"/>
          </a:p>
        </p:txBody>
      </p:sp>
    </p:spTree>
    <p:extLst>
      <p:ext uri="{BB962C8B-B14F-4D97-AF65-F5344CB8AC3E}">
        <p14:creationId xmlns:p14="http://schemas.microsoft.com/office/powerpoint/2010/main" xmlns="" val="3646838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3F9EBCB-EB5D-48DA-888E-4D59AB76766C}"/>
              </a:ext>
            </a:extLst>
          </p:cNvPr>
          <p:cNvSpPr>
            <a:spLocks noGrp="1"/>
          </p:cNvSpPr>
          <p:nvPr>
            <p:ph type="title"/>
          </p:nvPr>
        </p:nvSpPr>
        <p:spPr>
          <a:xfrm>
            <a:off x="646111" y="452717"/>
            <a:ext cx="9404723" cy="5637981"/>
          </a:xfrm>
        </p:spPr>
        <p:txBody>
          <a:bodyPr/>
          <a:lstStyle/>
          <a:p>
            <a:r>
              <a:rPr lang="fr-FR" dirty="0"/>
              <a:t>E6 – Le dossier</a:t>
            </a:r>
            <a:br>
              <a:rPr lang="fr-FR" dirty="0"/>
            </a:br>
            <a:r>
              <a:rPr lang="fr-FR" dirty="0"/>
              <a:t>			</a:t>
            </a:r>
            <a:br>
              <a:rPr lang="fr-FR" dirty="0"/>
            </a:br>
            <a:r>
              <a:rPr lang="fr-FR" dirty="0"/>
              <a:t>			</a:t>
            </a:r>
            <a:r>
              <a:rPr lang="fr-FR" sz="3600" dirty="0"/>
              <a:t>L’activité  de l’étudiant ne doit pas être envisagée comme une « mission » type E4 mais comme une activité au sein d’un réseau : il décrit son expérience réseau, sa connaissance du réseau, son analyse du réseau…</a:t>
            </a:r>
          </a:p>
        </p:txBody>
      </p:sp>
      <p:pic>
        <p:nvPicPr>
          <p:cNvPr id="4" name="Espace réservé du contenu 3">
            <a:extLst>
              <a:ext uri="{FF2B5EF4-FFF2-40B4-BE49-F238E27FC236}">
                <a16:creationId xmlns:a16="http://schemas.microsoft.com/office/drawing/2014/main" xmlns="" id="{B5485D9F-2038-4B28-81EA-19BCB27DDD0D}"/>
              </a:ext>
            </a:extLst>
          </p:cNvPr>
          <p:cNvPicPr>
            <a:picLocks noGrp="1" noChangeAspect="1"/>
          </p:cNvPicPr>
          <p:nvPr>
            <p:ph idx="1"/>
          </p:nvPr>
        </p:nvPicPr>
        <p:blipFill>
          <a:blip r:embed="rId2" cstate="print"/>
          <a:stretch>
            <a:fillRect/>
          </a:stretch>
        </p:blipFill>
        <p:spPr>
          <a:xfrm>
            <a:off x="905579" y="1245932"/>
            <a:ext cx="1009650" cy="942975"/>
          </a:xfrm>
          <a:prstGeom prst="rect">
            <a:avLst/>
          </a:prstGeom>
        </p:spPr>
      </p:pic>
    </p:spTree>
    <p:extLst>
      <p:ext uri="{BB962C8B-B14F-4D97-AF65-F5344CB8AC3E}">
        <p14:creationId xmlns:p14="http://schemas.microsoft.com/office/powerpoint/2010/main" xmlns="" val="4128929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CE591A6-8502-4E2F-B837-2C9BBCE67AB3}"/>
              </a:ext>
            </a:extLst>
          </p:cNvPr>
          <p:cNvSpPr>
            <a:spLocks noGrp="1"/>
          </p:cNvSpPr>
          <p:nvPr>
            <p:ph type="title"/>
          </p:nvPr>
        </p:nvSpPr>
        <p:spPr>
          <a:xfrm>
            <a:off x="3597442" y="1100065"/>
            <a:ext cx="4873895" cy="798566"/>
          </a:xfrm>
        </p:spPr>
        <p:txBody>
          <a:bodyPr/>
          <a:lstStyle/>
          <a:p>
            <a:pPr algn="l"/>
            <a:r>
              <a:rPr lang="fr-FR" dirty="0"/>
              <a:t>E6 – La fiche </a:t>
            </a:r>
            <a:r>
              <a:rPr lang="fr-FR" dirty="0" smtClean="0"/>
              <a:t> </a:t>
            </a:r>
            <a:endParaRPr lang="fr-FR" dirty="0"/>
          </a:p>
        </p:txBody>
      </p:sp>
      <p:sp>
        <p:nvSpPr>
          <p:cNvPr id="6" name="ZoneTexte 5"/>
          <p:cNvSpPr txBox="1"/>
          <p:nvPr/>
        </p:nvSpPr>
        <p:spPr>
          <a:xfrm>
            <a:off x="794083" y="2486025"/>
            <a:ext cx="10807367" cy="3046988"/>
          </a:xfrm>
          <a:prstGeom prst="rect">
            <a:avLst/>
          </a:prstGeom>
          <a:noFill/>
        </p:spPr>
        <p:txBody>
          <a:bodyPr wrap="square" rtlCol="0">
            <a:spAutoFit/>
          </a:bodyPr>
          <a:lstStyle/>
          <a:p>
            <a:r>
              <a:rPr lang="fr-FR" sz="2400" dirty="0">
                <a:latin typeface="+mj-lt"/>
                <a:ea typeface="+mj-ea"/>
                <a:cs typeface="+mj-cs"/>
              </a:rPr>
              <a:t>Chaque fiche permet de caractériser sommairement l’activité dans le réseau (contexte, diagnostic, animations, méthodologies, résultats, préconisations, etc.).</a:t>
            </a:r>
          </a:p>
          <a:p>
            <a:endParaRPr lang="fr-FR" sz="2400" dirty="0">
              <a:latin typeface="+mj-lt"/>
              <a:ea typeface="+mj-ea"/>
              <a:cs typeface="+mj-cs"/>
            </a:endParaRPr>
          </a:p>
          <a:p>
            <a:r>
              <a:rPr lang="fr-FR" sz="2400" dirty="0">
                <a:latin typeface="+mj-lt"/>
                <a:ea typeface="+mj-ea"/>
                <a:cs typeface="+mj-cs"/>
              </a:rPr>
              <a:t>La fiche descriptive </a:t>
            </a:r>
            <a:r>
              <a:rPr lang="fr-FR" sz="2400" b="1" u="sng" dirty="0">
                <a:latin typeface="+mj-lt"/>
                <a:ea typeface="+mj-ea"/>
                <a:cs typeface="+mj-cs"/>
              </a:rPr>
              <a:t>n’est pas évaluée</a:t>
            </a:r>
          </a:p>
          <a:p>
            <a:endParaRPr lang="fr-FR" sz="2400" dirty="0">
              <a:latin typeface="+mj-lt"/>
              <a:ea typeface="+mj-ea"/>
              <a:cs typeface="+mj-cs"/>
            </a:endParaRPr>
          </a:p>
          <a:p>
            <a:r>
              <a:rPr lang="fr-FR" sz="2400" dirty="0">
                <a:latin typeface="+mj-lt"/>
                <a:ea typeface="+mj-ea"/>
                <a:cs typeface="+mj-cs"/>
              </a:rPr>
              <a:t>La fiche permet au candidat de conserver une trace écrite des éléments constitutifs de son expérience (et de constituer son dossier)</a:t>
            </a:r>
          </a:p>
        </p:txBody>
      </p:sp>
    </p:spTree>
    <p:extLst>
      <p:ext uri="{BB962C8B-B14F-4D97-AF65-F5344CB8AC3E}">
        <p14:creationId xmlns:p14="http://schemas.microsoft.com/office/powerpoint/2010/main" xmlns="" val="42515318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30A4A32-64DD-44E1-8331-61DB1598CE73}"/>
              </a:ext>
            </a:extLst>
          </p:cNvPr>
          <p:cNvSpPr>
            <a:spLocks noGrp="1"/>
          </p:cNvSpPr>
          <p:nvPr>
            <p:ph type="title"/>
          </p:nvPr>
        </p:nvSpPr>
        <p:spPr/>
        <p:txBody>
          <a:bodyPr/>
          <a:lstStyle/>
          <a:p>
            <a:pPr algn="ctr"/>
            <a:r>
              <a:rPr lang="fr-FR" dirty="0"/>
              <a:t>E6 – </a:t>
            </a:r>
            <a:r>
              <a:rPr lang="fr-FR" dirty="0" smtClean="0"/>
              <a:t>L’étude réflexive</a:t>
            </a:r>
            <a:endParaRPr lang="fr-FR" dirty="0"/>
          </a:p>
        </p:txBody>
      </p:sp>
      <p:sp>
        <p:nvSpPr>
          <p:cNvPr id="3" name="Espace réservé du contenu 2">
            <a:extLst>
              <a:ext uri="{FF2B5EF4-FFF2-40B4-BE49-F238E27FC236}">
                <a16:creationId xmlns:a16="http://schemas.microsoft.com/office/drawing/2014/main" xmlns="" id="{2450376C-748B-4B8E-AEAD-014C8001E196}"/>
              </a:ext>
            </a:extLst>
          </p:cNvPr>
          <p:cNvSpPr>
            <a:spLocks noGrp="1"/>
          </p:cNvSpPr>
          <p:nvPr>
            <p:ph idx="1"/>
          </p:nvPr>
        </p:nvSpPr>
        <p:spPr>
          <a:xfrm>
            <a:off x="218661" y="1451115"/>
            <a:ext cx="11579087" cy="4518990"/>
          </a:xfrm>
        </p:spPr>
        <p:txBody>
          <a:bodyPr>
            <a:normAutofit fontScale="92500" lnSpcReduction="10000"/>
          </a:bodyPr>
          <a:lstStyle/>
          <a:p>
            <a:pPr marL="0" indent="0" algn="ctr">
              <a:buNone/>
            </a:pPr>
            <a:endParaRPr lang="fr-FR" sz="3200" b="1" u="sng" dirty="0"/>
          </a:p>
          <a:p>
            <a:pPr>
              <a:buFontTx/>
              <a:buChar char="-"/>
            </a:pPr>
            <a:r>
              <a:rPr lang="fr-FR" sz="2400" dirty="0"/>
              <a:t>Réinvestissement des expériences de </a:t>
            </a:r>
            <a:r>
              <a:rPr lang="fr-FR" sz="2400" dirty="0" smtClean="0"/>
              <a:t>l’étudiant ;</a:t>
            </a:r>
          </a:p>
          <a:p>
            <a:pPr>
              <a:buFontTx/>
              <a:buChar char="-"/>
            </a:pPr>
            <a:endParaRPr lang="fr-FR" sz="2400" dirty="0"/>
          </a:p>
          <a:p>
            <a:pPr>
              <a:buFontTx/>
              <a:buChar char="-"/>
            </a:pPr>
            <a:r>
              <a:rPr lang="fr-FR" sz="2400" dirty="0"/>
              <a:t>Analyse d’un thème ou d’une problématique transversale aux 3 réseaux </a:t>
            </a:r>
            <a:r>
              <a:rPr lang="fr-FR" sz="2400" dirty="0" smtClean="0"/>
              <a:t> ;</a:t>
            </a:r>
          </a:p>
          <a:p>
            <a:pPr>
              <a:buFontTx/>
              <a:buChar char="-"/>
            </a:pPr>
            <a:endParaRPr lang="fr-FR" sz="2400" dirty="0"/>
          </a:p>
          <a:p>
            <a:pPr>
              <a:buFontTx/>
              <a:buChar char="-"/>
            </a:pPr>
            <a:r>
              <a:rPr lang="fr-FR" sz="2400" dirty="0"/>
              <a:t>Réflexion structurée, argumentée, </a:t>
            </a:r>
            <a:r>
              <a:rPr lang="fr-FR" sz="2400" dirty="0" smtClean="0"/>
              <a:t>illustrée ;</a:t>
            </a:r>
          </a:p>
          <a:p>
            <a:pPr>
              <a:buFontTx/>
              <a:buChar char="-"/>
            </a:pPr>
            <a:endParaRPr lang="fr-FR" sz="2400" dirty="0"/>
          </a:p>
          <a:p>
            <a:pPr>
              <a:buFontTx/>
              <a:buChar char="-"/>
            </a:pPr>
            <a:r>
              <a:rPr lang="fr-FR" sz="2400" dirty="0" smtClean="0"/>
              <a:t>Dimensions EJM ;</a:t>
            </a:r>
          </a:p>
          <a:p>
            <a:pPr>
              <a:buFontTx/>
              <a:buChar char="-"/>
            </a:pPr>
            <a:endParaRPr lang="fr-FR" sz="2400" dirty="0"/>
          </a:p>
          <a:p>
            <a:pPr>
              <a:buFontTx/>
              <a:buChar char="-"/>
            </a:pPr>
            <a:r>
              <a:rPr lang="fr-FR" sz="2400" dirty="0"/>
              <a:t>2 pages recto verso maximum</a:t>
            </a:r>
          </a:p>
        </p:txBody>
      </p:sp>
    </p:spTree>
    <p:extLst>
      <p:ext uri="{BB962C8B-B14F-4D97-AF65-F5344CB8AC3E}">
        <p14:creationId xmlns:p14="http://schemas.microsoft.com/office/powerpoint/2010/main" xmlns="" val="393342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30A4A32-64DD-44E1-8331-61DB1598CE73}"/>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xmlns="" id="{2450376C-748B-4B8E-AEAD-014C8001E196}"/>
              </a:ext>
            </a:extLst>
          </p:cNvPr>
          <p:cNvSpPr>
            <a:spLocks noGrp="1"/>
          </p:cNvSpPr>
          <p:nvPr>
            <p:ph idx="1"/>
          </p:nvPr>
        </p:nvSpPr>
        <p:spPr>
          <a:xfrm>
            <a:off x="1103312" y="704193"/>
            <a:ext cx="9974591" cy="5544207"/>
          </a:xfrm>
        </p:spPr>
        <p:txBody>
          <a:bodyPr>
            <a:normAutofit fontScale="92500" lnSpcReduction="20000"/>
          </a:bodyPr>
          <a:lstStyle/>
          <a:p>
            <a:pPr marL="0" indent="0" algn="ctr">
              <a:buNone/>
            </a:pPr>
            <a:r>
              <a:rPr lang="fr-FR" sz="3200" b="1" u="sng" dirty="0"/>
              <a:t>L’étude réflexive réseau : exemples de </a:t>
            </a:r>
            <a:r>
              <a:rPr lang="fr-FR" sz="3200" b="1" u="sng" dirty="0" smtClean="0"/>
              <a:t>thèmes</a:t>
            </a:r>
          </a:p>
          <a:p>
            <a:pPr marL="0" indent="0" algn="ctr">
              <a:buNone/>
            </a:pPr>
            <a:endParaRPr lang="fr-FR" sz="3200" b="1" u="sng" dirty="0"/>
          </a:p>
          <a:p>
            <a:pPr marL="0" indent="0">
              <a:buNone/>
            </a:pPr>
            <a:r>
              <a:rPr lang="fr-FR" sz="2400" b="1" dirty="0" smtClean="0"/>
              <a:t>- La </a:t>
            </a:r>
            <a:r>
              <a:rPr lang="fr-FR" sz="2400" b="1" dirty="0"/>
              <a:t>motivation </a:t>
            </a:r>
            <a:r>
              <a:rPr lang="fr-FR" sz="2400" b="1" dirty="0" smtClean="0"/>
              <a:t>des acteurs des différents réseaux</a:t>
            </a:r>
          </a:p>
          <a:p>
            <a:pPr marL="0" indent="0">
              <a:buFontTx/>
              <a:buChar char="-"/>
            </a:pPr>
            <a:endParaRPr lang="fr-FR" sz="2400" b="1" dirty="0"/>
          </a:p>
          <a:p>
            <a:pPr marL="0" indent="0">
              <a:buFontTx/>
              <a:buChar char="-"/>
            </a:pPr>
            <a:r>
              <a:rPr lang="fr-FR" sz="2400" b="1" dirty="0" smtClean="0"/>
              <a:t> La </a:t>
            </a:r>
            <a:r>
              <a:rPr lang="fr-FR" sz="2400" b="1" dirty="0"/>
              <a:t>transmission des valeurs de l’entreprise grâce aux </a:t>
            </a:r>
            <a:r>
              <a:rPr lang="fr-FR" sz="2400" b="1" dirty="0" smtClean="0"/>
              <a:t>réseaux</a:t>
            </a:r>
          </a:p>
          <a:p>
            <a:pPr marL="0" indent="0">
              <a:buFontTx/>
              <a:buChar char="-"/>
            </a:pPr>
            <a:endParaRPr lang="fr-FR" sz="2400" b="1" dirty="0"/>
          </a:p>
          <a:p>
            <a:pPr marL="0" indent="0" algn="just">
              <a:buFontTx/>
              <a:buChar char="-"/>
            </a:pPr>
            <a:r>
              <a:rPr lang="fr-FR" sz="2400" b="1" dirty="0" smtClean="0"/>
              <a:t> La prospection au sein des réseaux</a:t>
            </a:r>
            <a:r>
              <a:rPr lang="fr-FR" sz="2500" dirty="0" smtClean="0"/>
              <a:t> </a:t>
            </a:r>
          </a:p>
          <a:p>
            <a:pPr marL="0" indent="0" algn="just">
              <a:buFontTx/>
              <a:buChar char="-"/>
            </a:pPr>
            <a:endParaRPr lang="fr-FR" sz="2500" dirty="0" smtClean="0"/>
          </a:p>
          <a:p>
            <a:pPr marL="0" indent="0" algn="just">
              <a:buFontTx/>
              <a:buChar char="-"/>
            </a:pPr>
            <a:r>
              <a:rPr lang="fr-FR" sz="2400" b="1" dirty="0" smtClean="0"/>
              <a:t> L’utilité des réseaux sociaux dans l’animation des réseaux</a:t>
            </a:r>
          </a:p>
          <a:p>
            <a:pPr marL="0" indent="0" algn="just">
              <a:buFontTx/>
              <a:buChar char="-"/>
            </a:pPr>
            <a:endParaRPr lang="fr-FR" sz="2400" b="1" dirty="0" smtClean="0"/>
          </a:p>
          <a:p>
            <a:pPr marL="0" indent="0" algn="just">
              <a:buFontTx/>
              <a:buChar char="-"/>
            </a:pPr>
            <a:r>
              <a:rPr lang="fr-FR" sz="2400" b="1" dirty="0" smtClean="0"/>
              <a:t> Manager des réseaux sans lien de subordination</a:t>
            </a:r>
          </a:p>
          <a:p>
            <a:pPr marL="0" indent="0" algn="just">
              <a:buFontTx/>
              <a:buChar char="-"/>
            </a:pPr>
            <a:endParaRPr lang="fr-FR" sz="2400" b="1" dirty="0" smtClean="0"/>
          </a:p>
          <a:p>
            <a:pPr marL="0" indent="0" algn="just">
              <a:buFontTx/>
              <a:buChar char="-"/>
            </a:pPr>
            <a:r>
              <a:rPr lang="fr-FR" sz="2400" b="1" dirty="0" smtClean="0"/>
              <a:t> Animer et piloter un réseau à distance</a:t>
            </a:r>
          </a:p>
          <a:p>
            <a:pPr marL="0" indent="0" algn="just">
              <a:buNone/>
            </a:pPr>
            <a:endParaRPr lang="fr-FR" sz="2400" b="1" dirty="0" smtClean="0"/>
          </a:p>
        </p:txBody>
      </p:sp>
    </p:spTree>
    <p:extLst>
      <p:ext uri="{BB962C8B-B14F-4D97-AF65-F5344CB8AC3E}">
        <p14:creationId xmlns:p14="http://schemas.microsoft.com/office/powerpoint/2010/main" xmlns="" val="1417841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7C47B5E-B6A9-4AA9-A604-43DB90BC9304}"/>
              </a:ext>
            </a:extLst>
          </p:cNvPr>
          <p:cNvSpPr>
            <a:spLocks noGrp="1"/>
          </p:cNvSpPr>
          <p:nvPr>
            <p:ph type="title"/>
          </p:nvPr>
        </p:nvSpPr>
        <p:spPr/>
        <p:txBody>
          <a:bodyPr/>
          <a:lstStyle/>
          <a:p>
            <a:r>
              <a:rPr lang="fr-FR" dirty="0"/>
              <a:t>E6 – Le </a:t>
            </a:r>
            <a:r>
              <a:rPr lang="fr-FR" dirty="0" smtClean="0"/>
              <a:t>dossier, quelques questions</a:t>
            </a:r>
            <a:endParaRPr lang="fr-FR" dirty="0"/>
          </a:p>
        </p:txBody>
      </p:sp>
      <p:sp>
        <p:nvSpPr>
          <p:cNvPr id="3" name="Espace réservé du contenu 2">
            <a:extLst>
              <a:ext uri="{FF2B5EF4-FFF2-40B4-BE49-F238E27FC236}">
                <a16:creationId xmlns:a16="http://schemas.microsoft.com/office/drawing/2014/main" xmlns="" id="{C50D9FEF-EB20-452E-8505-8D65D5A366C7}"/>
              </a:ext>
            </a:extLst>
          </p:cNvPr>
          <p:cNvSpPr>
            <a:spLocks noGrp="1"/>
          </p:cNvSpPr>
          <p:nvPr>
            <p:ph idx="1"/>
          </p:nvPr>
        </p:nvSpPr>
        <p:spPr>
          <a:xfrm>
            <a:off x="1103312" y="1418898"/>
            <a:ext cx="9312440" cy="4829502"/>
          </a:xfrm>
        </p:spPr>
        <p:txBody>
          <a:bodyPr>
            <a:normAutofit lnSpcReduction="10000"/>
          </a:bodyPr>
          <a:lstStyle/>
          <a:p>
            <a:pPr marL="0" indent="0"/>
            <a:r>
              <a:rPr lang="fr-FR" dirty="0" smtClean="0"/>
              <a:t>Conformité du dossier (circulaire d’organisation page 2) : « le dépôt du dossier au-delà de la date limite fixée… » sous entend que nous informions nos étudiants de la date de clôture du dossier. En tout état de cause, la date butoir est la date du CCF situation B. En conséquence, le dossier ne peut être complété par une nouvelle fiche le jour du CCF.</a:t>
            </a:r>
          </a:p>
          <a:p>
            <a:pPr marL="0" indent="0"/>
            <a:endParaRPr lang="fr-FR" sz="2800" dirty="0" smtClean="0"/>
          </a:p>
          <a:p>
            <a:pPr marL="0" indent="0"/>
            <a:r>
              <a:rPr lang="fr-FR" dirty="0" smtClean="0"/>
              <a:t>Non respect des règles de composition du dossier ( circulaire page 15) : « il convient d’interroger le candidat…Les insuffisances constatées seront pénalisées dans les limites prévues par la grille d’évaluation… »</a:t>
            </a:r>
          </a:p>
          <a:p>
            <a:pPr marL="0" indent="0"/>
            <a:endParaRPr lang="fr-FR" dirty="0" smtClean="0"/>
          </a:p>
          <a:p>
            <a:r>
              <a:rPr lang="fr-FR" dirty="0" smtClean="0"/>
              <a:t>Les candidats doivent se munir des ressources et supports nécessaires au déroulement de l’épreuve = </a:t>
            </a:r>
            <a:r>
              <a:rPr lang="fr-FR" sz="2400" b="1" dirty="0" smtClean="0"/>
              <a:t>a minima </a:t>
            </a:r>
            <a:r>
              <a:rPr lang="fr-FR" dirty="0" smtClean="0"/>
              <a:t>ceux référencés dans le dossier support . Le candidat peut utiliser tout moyen à sa convenance. </a:t>
            </a:r>
            <a:endParaRPr lang="fr-FR" dirty="0"/>
          </a:p>
        </p:txBody>
      </p:sp>
    </p:spTree>
    <p:extLst>
      <p:ext uri="{BB962C8B-B14F-4D97-AF65-F5344CB8AC3E}">
        <p14:creationId xmlns:p14="http://schemas.microsoft.com/office/powerpoint/2010/main" xmlns="" val="199657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A856B4F-D390-41AD-B2A2-FE442FAAA04C}"/>
              </a:ext>
            </a:extLst>
          </p:cNvPr>
          <p:cNvSpPr>
            <a:spLocks noGrp="1"/>
          </p:cNvSpPr>
          <p:nvPr>
            <p:ph type="title"/>
          </p:nvPr>
        </p:nvSpPr>
        <p:spPr>
          <a:xfrm>
            <a:off x="646110" y="452718"/>
            <a:ext cx="10347711" cy="1400530"/>
          </a:xfrm>
        </p:spPr>
        <p:txBody>
          <a:bodyPr/>
          <a:lstStyle/>
          <a:p>
            <a:r>
              <a:rPr lang="fr-FR" dirty="0"/>
              <a:t>E6- </a:t>
            </a:r>
            <a:r>
              <a:rPr lang="fr-FR" dirty="0" smtClean="0"/>
              <a:t>CCF : 2 situations d’évaluation </a:t>
            </a:r>
            <a:r>
              <a:rPr lang="fr-FR" sz="1800" dirty="0" smtClean="0"/>
              <a:t>( page 16 circulaire) </a:t>
            </a:r>
            <a:r>
              <a:rPr lang="fr-FR" b="1" dirty="0" smtClean="0"/>
              <a:t>distinctes</a:t>
            </a:r>
            <a:endParaRPr lang="fr-FR" b="1" dirty="0"/>
          </a:p>
        </p:txBody>
      </p:sp>
      <p:sp>
        <p:nvSpPr>
          <p:cNvPr id="3" name="Espace réservé du contenu 2">
            <a:extLst>
              <a:ext uri="{FF2B5EF4-FFF2-40B4-BE49-F238E27FC236}">
                <a16:creationId xmlns:a16="http://schemas.microsoft.com/office/drawing/2014/main" xmlns="" id="{E9E30AA1-EE15-4669-814E-C269A401ADD0}"/>
              </a:ext>
            </a:extLst>
          </p:cNvPr>
          <p:cNvSpPr>
            <a:spLocks noGrp="1"/>
          </p:cNvSpPr>
          <p:nvPr>
            <p:ph idx="1"/>
          </p:nvPr>
        </p:nvSpPr>
        <p:spPr>
          <a:xfrm>
            <a:off x="1103312" y="2007220"/>
            <a:ext cx="8946541" cy="4241179"/>
          </a:xfrm>
        </p:spPr>
        <p:txBody>
          <a:bodyPr/>
          <a:lstStyle/>
          <a:p>
            <a:pPr marL="0" indent="0">
              <a:buNone/>
            </a:pPr>
            <a:r>
              <a:rPr lang="fr-FR" dirty="0" smtClean="0"/>
              <a:t> </a:t>
            </a:r>
            <a:endParaRPr lang="fr-FR" sz="4200" dirty="0" smtClean="0">
              <a:solidFill>
                <a:schemeClr val="tx2"/>
              </a:solidFill>
            </a:endParaRPr>
          </a:p>
          <a:p>
            <a:pPr marL="0" indent="0">
              <a:buNone/>
            </a:pPr>
            <a:endParaRPr lang="fr-FR" dirty="0"/>
          </a:p>
        </p:txBody>
      </p:sp>
      <p:graphicFrame>
        <p:nvGraphicFramePr>
          <p:cNvPr id="8" name="Tableau 8">
            <a:extLst>
              <a:ext uri="{FF2B5EF4-FFF2-40B4-BE49-F238E27FC236}">
                <a16:creationId xmlns:mc="http://schemas.openxmlformats.org/markup-compatibility/2006" xmlns:a16="http://schemas.microsoft.com/office/drawing/2014/main" xmlns="" id="{5A308FF9-4012-476C-9B8C-703BF287D2BC}"/>
              </a:ext>
            </a:extLst>
          </p:cNvPr>
          <p:cNvGraphicFramePr>
            <a:graphicFrameLocks noGrp="1"/>
          </p:cNvGraphicFramePr>
          <p:nvPr>
            <p:extLst>
              <p:ext uri="{D42A27DB-BD31-4B8C-83A1-F6EECF244321}">
                <p14:modId xmlns:mc="http://schemas.openxmlformats.org/markup-compatibility/2006" xmlns:p14="http://schemas.microsoft.com/office/powerpoint/2010/main" xmlns="" val="2579468839"/>
              </p:ext>
            </p:extLst>
          </p:nvPr>
        </p:nvGraphicFramePr>
        <p:xfrm>
          <a:off x="1356139" y="2486721"/>
          <a:ext cx="8127999" cy="2377440"/>
        </p:xfrm>
        <a:graphic>
          <a:graphicData uri="http://schemas.openxmlformats.org/drawingml/2006/table">
            <a:tbl>
              <a:tblPr firstRow="1" bandRow="1">
                <a:tableStyleId>{5C22544A-7EE6-4342-B048-85BDC9FD1C3A}</a:tableStyleId>
              </a:tblPr>
              <a:tblGrid>
                <a:gridCol w="2709333">
                  <a:extLst>
                    <a:ext uri="{9D8B030D-6E8A-4147-A177-3AD203B41FA5}">
                      <a16:colId xmlns:mc="http://schemas.openxmlformats.org/markup-compatibility/2006" xmlns:a16="http://schemas.microsoft.com/office/drawing/2014/main" xmlns="" val="2475666130"/>
                    </a:ext>
                  </a:extLst>
                </a:gridCol>
                <a:gridCol w="2709333">
                  <a:extLst>
                    <a:ext uri="{9D8B030D-6E8A-4147-A177-3AD203B41FA5}">
                      <a16:colId xmlns:mc="http://schemas.openxmlformats.org/markup-compatibility/2006" xmlns:a16="http://schemas.microsoft.com/office/drawing/2014/main" xmlns="" val="3576254877"/>
                    </a:ext>
                  </a:extLst>
                </a:gridCol>
                <a:gridCol w="2709333">
                  <a:extLst>
                    <a:ext uri="{9D8B030D-6E8A-4147-A177-3AD203B41FA5}">
                      <a16:colId xmlns:mc="http://schemas.openxmlformats.org/markup-compatibility/2006" xmlns:a16="http://schemas.microsoft.com/office/drawing/2014/main" xmlns="" val="1361933841"/>
                    </a:ext>
                  </a:extLst>
                </a:gridCol>
              </a:tblGrid>
              <a:tr h="439431">
                <a:tc rowSpan="2">
                  <a:txBody>
                    <a:bodyPr/>
                    <a:lstStyle/>
                    <a:p>
                      <a:pPr algn="ctr"/>
                      <a:r>
                        <a:rPr lang="fr-FR" b="1" dirty="0">
                          <a:solidFill>
                            <a:schemeClr val="tx1"/>
                          </a:solidFill>
                        </a:rPr>
                        <a:t>Situation A </a:t>
                      </a:r>
                    </a:p>
                    <a:p>
                      <a:pPr algn="ctr"/>
                      <a:r>
                        <a:rPr lang="fr-FR" b="1" dirty="0">
                          <a:solidFill>
                            <a:schemeClr val="tx1"/>
                          </a:solidFill>
                        </a:rPr>
                        <a:t>15</a:t>
                      </a:r>
                      <a:r>
                        <a:rPr lang="fr-FR" b="1" dirty="0" smtClean="0">
                          <a:solidFill>
                            <a:schemeClr val="tx1"/>
                          </a:solidFill>
                        </a:rPr>
                        <a:t>’ </a:t>
                      </a:r>
                      <a:r>
                        <a:rPr lang="fr-FR" b="1" dirty="0" smtClean="0">
                          <a:solidFill>
                            <a:srgbClr val="FF0000"/>
                          </a:solidFill>
                        </a:rPr>
                        <a:t>max</a:t>
                      </a:r>
                      <a:endParaRPr lang="fr-FR"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lang="fr-FR" b="1" dirty="0">
                          <a:solidFill>
                            <a:schemeClr val="tx1"/>
                          </a:solidFill>
                        </a:rPr>
                        <a:t>Exposé                      </a:t>
                      </a:r>
                      <a:r>
                        <a:rPr lang="fr-FR" b="1" dirty="0">
                          <a:solidFill>
                            <a:srgbClr val="FF0000"/>
                          </a:solidFill>
                        </a:rPr>
                        <a:t>10</a:t>
                      </a:r>
                      <a:r>
                        <a:rPr lang="fr-FR"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b="1" dirty="0">
                          <a:solidFill>
                            <a:schemeClr val="tx1"/>
                          </a:solidFill>
                        </a:rPr>
                        <a:t>Expérience réelle vécue</a:t>
                      </a:r>
                    </a:p>
                    <a:p>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mc="http://schemas.openxmlformats.org/markup-compatibility/2006" xmlns:a16="http://schemas.microsoft.com/office/drawing/2014/main" xmlns="" val="2851681206"/>
                  </a:ext>
                </a:extLst>
              </a:tr>
              <a:tr h="457200">
                <a:tc vMerge="1">
                  <a:txBody>
                    <a:bodyPr/>
                    <a:lstStyle/>
                    <a:p>
                      <a:endParaRPr lang="fr-FR"/>
                    </a:p>
                  </a:txBody>
                  <a:tcPr/>
                </a:tc>
                <a:tc>
                  <a:txBody>
                    <a:bodyPr/>
                    <a:lstStyle/>
                    <a:p>
                      <a:r>
                        <a:rPr lang="fr-FR" b="1" dirty="0">
                          <a:solidFill>
                            <a:schemeClr val="tx1"/>
                          </a:solidFill>
                        </a:rPr>
                        <a:t>Entretien                     </a:t>
                      </a:r>
                      <a:r>
                        <a:rPr lang="fr-FR" b="1" dirty="0">
                          <a:solidFill>
                            <a:srgbClr val="FF0000"/>
                          </a:solidFill>
                        </a:rPr>
                        <a:t>5</a:t>
                      </a:r>
                      <a:r>
                        <a:rPr lang="fr-FR"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vMerge="1">
                  <a:txBody>
                    <a:bodyPr/>
                    <a:lstStyle/>
                    <a:p>
                      <a:endParaRPr lang="fr-FR"/>
                    </a:p>
                  </a:txBody>
                  <a:tcPr/>
                </a:tc>
                <a:extLst>
                  <a:ext uri="{0D108BD9-81ED-4DB2-BD59-A6C34878D82A}">
                    <a16:rowId xmlns:mc="http://schemas.openxmlformats.org/markup-compatibility/2006" xmlns:a16="http://schemas.microsoft.com/office/drawing/2014/main" xmlns="" val="3962961337"/>
                  </a:ext>
                </a:extLst>
              </a:tr>
              <a:tr h="365760">
                <a:tc rowSpan="4">
                  <a:txBody>
                    <a:bodyPr/>
                    <a:lstStyle/>
                    <a:p>
                      <a:pPr algn="ctr"/>
                      <a:endParaRPr lang="fr-FR" b="1" dirty="0">
                        <a:solidFill>
                          <a:schemeClr val="tx1"/>
                        </a:solidFill>
                      </a:endParaRPr>
                    </a:p>
                    <a:p>
                      <a:pPr algn="ctr"/>
                      <a:r>
                        <a:rPr lang="fr-FR" b="1" dirty="0">
                          <a:solidFill>
                            <a:schemeClr val="tx1"/>
                          </a:solidFill>
                        </a:rPr>
                        <a:t>Situation B</a:t>
                      </a:r>
                    </a:p>
                    <a:p>
                      <a:pPr algn="ctr"/>
                      <a:r>
                        <a:rPr lang="fr-FR" b="1" dirty="0">
                          <a:solidFill>
                            <a:schemeClr val="tx1"/>
                          </a:solidFill>
                        </a:rPr>
                        <a:t>25</a:t>
                      </a:r>
                      <a:r>
                        <a:rPr lang="fr-FR" b="1" dirty="0" smtClean="0">
                          <a:solidFill>
                            <a:schemeClr val="tx1"/>
                          </a:solidFill>
                        </a:rPr>
                        <a:t>’ </a:t>
                      </a:r>
                      <a:r>
                        <a:rPr lang="fr-FR" b="1" dirty="0" smtClean="0">
                          <a:solidFill>
                            <a:srgbClr val="FF0000"/>
                          </a:solidFill>
                        </a:rPr>
                        <a:t>max</a:t>
                      </a:r>
                      <a:endParaRPr lang="fr-FR"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00450" t="-254098" r="-100676" b="-319672"/>
                      </a:stretch>
                    </a:blipFill>
                  </a:tcPr>
                </a:tc>
                <a:tc rowSpan="2">
                  <a:txBody>
                    <a:bodyPr/>
                    <a:lstStyle/>
                    <a:p>
                      <a:r>
                        <a:rPr lang="fr-FR" b="1" dirty="0">
                          <a:solidFill>
                            <a:schemeClr val="tx1"/>
                          </a:solidFill>
                        </a:rPr>
                        <a:t>Autres expériences réseau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mc="http://schemas.openxmlformats.org/markup-compatibility/2006" xmlns:a16="http://schemas.microsoft.com/office/drawing/2014/main" xmlns="" val="2880477718"/>
                  </a:ext>
                </a:extLst>
              </a:tr>
              <a:tr h="365760">
                <a:tc vMerge="1">
                  <a:txBody>
                    <a:bodyPr/>
                    <a:lstStyle/>
                    <a:p>
                      <a:endParaRPr lang="fr-FR"/>
                    </a:p>
                  </a:txBody>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00450" t="-360000" r="-100676" b="-225000"/>
                      </a:stretch>
                    </a:blipFill>
                  </a:tcPr>
                </a:tc>
                <a:tc vMerge="1">
                  <a:txBody>
                    <a:bodyPr/>
                    <a:lstStyle/>
                    <a:p>
                      <a:endParaRPr lang="fr-FR"/>
                    </a:p>
                  </a:txBody>
                  <a:tcPr/>
                </a:tc>
                <a:extLst>
                  <a:ext uri="{0D108BD9-81ED-4DB2-BD59-A6C34878D82A}">
                    <a16:rowId xmlns:mc="http://schemas.openxmlformats.org/markup-compatibility/2006" xmlns:a16="http://schemas.microsoft.com/office/drawing/2014/main" xmlns="" val="4137275996"/>
                  </a:ext>
                </a:extLst>
              </a:tr>
              <a:tr h="365760">
                <a:tc vMerge="1">
                  <a:txBody>
                    <a:bodyPr/>
                    <a:lstStyle/>
                    <a:p>
                      <a:endParaRPr lang="fr-FR"/>
                    </a:p>
                  </a:txBody>
                  <a:tcPr/>
                </a:tc>
                <a:tc>
                  <a:txBody>
                    <a:bodyPr/>
                    <a:lstStyle/>
                    <a:p>
                      <a:r>
                        <a:rPr lang="fr-FR" b="1" dirty="0">
                          <a:solidFill>
                            <a:schemeClr val="tx1"/>
                          </a:solidFill>
                        </a:rPr>
                        <a:t>Exposé                       </a:t>
                      </a:r>
                      <a:r>
                        <a:rPr lang="fr-FR" b="1" dirty="0">
                          <a:solidFill>
                            <a:srgbClr val="FF0000"/>
                          </a:solidFill>
                        </a:rPr>
                        <a:t>5</a:t>
                      </a:r>
                      <a:r>
                        <a:rPr lang="fr-FR"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rowSpan="2">
                  <a:txBody>
                    <a:bodyPr/>
                    <a:lstStyle/>
                    <a:p>
                      <a:r>
                        <a:rPr lang="fr-FR" b="1" dirty="0">
                          <a:solidFill>
                            <a:schemeClr val="tx1"/>
                          </a:solidFill>
                        </a:rPr>
                        <a:t>Etude réflexive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mc="http://schemas.openxmlformats.org/markup-compatibility/2006" xmlns:a16="http://schemas.microsoft.com/office/drawing/2014/main" xmlns="" val="3806269773"/>
                  </a:ext>
                </a:extLst>
              </a:tr>
              <a:tr h="365760">
                <a:tc vMerge="1">
                  <a:txBody>
                    <a:bodyPr/>
                    <a:lstStyle/>
                    <a:p>
                      <a:endParaRPr lang="fr-FR"/>
                    </a:p>
                  </a:txBody>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00450" t="-560000" r="-100676" b="-25000"/>
                      </a:stretch>
                    </a:blipFill>
                  </a:tcPr>
                </a:tc>
                <a:tc vMerge="1">
                  <a:txBody>
                    <a:bodyPr/>
                    <a:lstStyle/>
                    <a:p>
                      <a:endParaRPr lang="fr-FR"/>
                    </a:p>
                  </a:txBody>
                  <a:tcPr/>
                </a:tc>
                <a:extLst>
                  <a:ext uri="{0D108BD9-81ED-4DB2-BD59-A6C34878D82A}">
                    <a16:rowId xmlns:mc="http://schemas.openxmlformats.org/markup-compatibility/2006" xmlns:a16="http://schemas.microsoft.com/office/drawing/2014/main" xmlns="" val="1429109035"/>
                  </a:ext>
                </a:extLst>
              </a:tr>
            </a:tbl>
          </a:graphicData>
        </a:graphic>
      </p:graphicFrame>
    </p:spTree>
    <p:extLst>
      <p:ext uri="{BB962C8B-B14F-4D97-AF65-F5344CB8AC3E}">
        <p14:creationId xmlns:p14="http://schemas.microsoft.com/office/powerpoint/2010/main" xmlns="" val="894110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A856B4F-D390-41AD-B2A2-FE442FAAA04C}"/>
              </a:ext>
            </a:extLst>
          </p:cNvPr>
          <p:cNvSpPr>
            <a:spLocks noGrp="1"/>
          </p:cNvSpPr>
          <p:nvPr>
            <p:ph type="title"/>
          </p:nvPr>
        </p:nvSpPr>
        <p:spPr/>
        <p:txBody>
          <a:bodyPr/>
          <a:lstStyle/>
          <a:p>
            <a:r>
              <a:rPr lang="fr-FR" dirty="0"/>
              <a:t>E6- </a:t>
            </a:r>
            <a:r>
              <a:rPr lang="fr-FR" dirty="0" smtClean="0"/>
              <a:t>CCF </a:t>
            </a:r>
            <a:endParaRPr lang="fr-FR" dirty="0"/>
          </a:p>
        </p:txBody>
      </p:sp>
      <p:sp>
        <p:nvSpPr>
          <p:cNvPr id="3" name="Espace réservé du contenu 2">
            <a:extLst>
              <a:ext uri="{FF2B5EF4-FFF2-40B4-BE49-F238E27FC236}">
                <a16:creationId xmlns:a16="http://schemas.microsoft.com/office/drawing/2014/main" xmlns="" id="{E9E30AA1-EE15-4669-814E-C269A401ADD0}"/>
              </a:ext>
            </a:extLst>
          </p:cNvPr>
          <p:cNvSpPr>
            <a:spLocks noGrp="1"/>
          </p:cNvSpPr>
          <p:nvPr>
            <p:ph idx="1"/>
          </p:nvPr>
        </p:nvSpPr>
        <p:spPr>
          <a:xfrm>
            <a:off x="1103312" y="814040"/>
            <a:ext cx="10371293" cy="5765180"/>
          </a:xfrm>
        </p:spPr>
        <p:txBody>
          <a:bodyPr>
            <a:normAutofit fontScale="77500" lnSpcReduction="20000"/>
          </a:bodyPr>
          <a:lstStyle/>
          <a:p>
            <a:endParaRPr lang="fr-FR" dirty="0" smtClean="0"/>
          </a:p>
          <a:p>
            <a:r>
              <a:rPr lang="fr-FR" sz="2400" dirty="0" smtClean="0"/>
              <a:t>«  à l’issue des deux situations d’évaluation, la commission complète la grille….. ». </a:t>
            </a:r>
          </a:p>
          <a:p>
            <a:endParaRPr lang="fr-FR" sz="2400" dirty="0" smtClean="0"/>
          </a:p>
          <a:p>
            <a:r>
              <a:rPr lang="fr-FR" sz="2400" dirty="0" smtClean="0"/>
              <a:t>Pourquoi ? </a:t>
            </a:r>
          </a:p>
          <a:p>
            <a:pPr marL="0" indent="0">
              <a:buNone/>
            </a:pPr>
            <a:r>
              <a:rPr lang="fr-FR" sz="2400" dirty="0" smtClean="0"/>
              <a:t>L’étude réflexive réseau peut permettre à l’</a:t>
            </a:r>
            <a:r>
              <a:rPr lang="fr-FR" sz="2400" dirty="0" err="1" smtClean="0"/>
              <a:t>étudiant.e</a:t>
            </a:r>
            <a:r>
              <a:rPr lang="fr-FR" sz="2400" dirty="0" smtClean="0"/>
              <a:t> de couvrir des compétences non mobilisées durant les activités…Exemple : le recrutement</a:t>
            </a:r>
          </a:p>
          <a:p>
            <a:endParaRPr lang="fr-FR" dirty="0" smtClean="0"/>
          </a:p>
          <a:p>
            <a:endParaRPr lang="fr-FR" dirty="0"/>
          </a:p>
          <a:p>
            <a:r>
              <a:rPr lang="fr-FR" sz="2400" dirty="0" smtClean="0"/>
              <a:t>Comment ? Il y a de toute évidence appel à la mémoire quant à la situation A, il est peut être intéressant de se doter d’outils pour se souvenir…</a:t>
            </a:r>
          </a:p>
          <a:p>
            <a:endParaRPr lang="fr-FR" sz="2400" dirty="0" smtClean="0"/>
          </a:p>
          <a:p>
            <a:r>
              <a:rPr lang="fr-FR" sz="2400" dirty="0" smtClean="0"/>
              <a:t>Quand ? « …durant l’année terminale de formation »</a:t>
            </a:r>
          </a:p>
          <a:p>
            <a:pPr>
              <a:buNone/>
            </a:pPr>
            <a:r>
              <a:rPr lang="fr-FR" sz="2400" dirty="0" smtClean="0"/>
              <a:t>Situation A dès qu’il existe une « expérience réelle vécue au sein du réseau »…</a:t>
            </a:r>
          </a:p>
          <a:p>
            <a:pPr>
              <a:buNone/>
            </a:pPr>
            <a:r>
              <a:rPr lang="fr-FR" sz="2400" dirty="0" smtClean="0"/>
              <a:t>Situation B dès que le dossier est clos</a:t>
            </a:r>
          </a:p>
          <a:p>
            <a:pPr>
              <a:buNone/>
            </a:pPr>
            <a:endParaRPr lang="fr-FR" sz="2400" dirty="0" smtClean="0"/>
          </a:p>
          <a:p>
            <a:r>
              <a:rPr lang="fr-FR" sz="2400" dirty="0" smtClean="0"/>
              <a:t>Qui ? L’</a:t>
            </a:r>
            <a:r>
              <a:rPr lang="fr-FR" sz="2400" dirty="0" err="1" smtClean="0"/>
              <a:t>enseignant.e</a:t>
            </a:r>
            <a:r>
              <a:rPr lang="fr-FR" sz="2400" dirty="0" smtClean="0"/>
              <a:t> de bloc 3</a:t>
            </a:r>
            <a:endParaRPr lang="fr-FR" dirty="0"/>
          </a:p>
          <a:p>
            <a:pPr marL="0" indent="0">
              <a:buNone/>
            </a:pPr>
            <a:endParaRPr lang="fr-FR" dirty="0"/>
          </a:p>
        </p:txBody>
      </p:sp>
    </p:spTree>
    <p:extLst>
      <p:ext uri="{BB962C8B-B14F-4D97-AF65-F5344CB8AC3E}">
        <p14:creationId xmlns:p14="http://schemas.microsoft.com/office/powerpoint/2010/main" xmlns="" val="89411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 calcmode="lin" valueType="num">
                                      <p:cBhvr additive="base">
                                        <p:cTn id="4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A207AED3-9ABC-4A18-9978-A59B65688B1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2976</TotalTime>
  <Words>445</Words>
  <Application>Microsoft Office PowerPoint</Application>
  <PresentationFormat>Personnalisé</PresentationFormat>
  <Paragraphs>100</Paragraphs>
  <Slides>14</Slides>
  <Notes>2</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Ion</vt:lpstr>
      <vt:lpstr> BTS NDRC </vt:lpstr>
      <vt:lpstr>E6 : Le dossier support de la certification</vt:lpstr>
      <vt:lpstr>E6 – Le dossier        L’activité  de l’étudiant ne doit pas être envisagée comme une « mission » type E4 mais comme une activité au sein d’un réseau : il décrit son expérience réseau, sa connaissance du réseau, son analyse du réseau…</vt:lpstr>
      <vt:lpstr>E6 – La fiche  </vt:lpstr>
      <vt:lpstr>E6 – L’étude réflexive</vt:lpstr>
      <vt:lpstr>Diapositive 6</vt:lpstr>
      <vt:lpstr>E6 – Le dossier, quelques questions</vt:lpstr>
      <vt:lpstr>E6- CCF : 2 situations d’évaluation ( page 16 circulaire) distinctes</vt:lpstr>
      <vt:lpstr>E6- CCF </vt:lpstr>
      <vt:lpstr>E6 – CCF : situation A ou B, grille identique</vt:lpstr>
      <vt:lpstr>E6 – CCF : situation A ou B, grille identique</vt:lpstr>
      <vt:lpstr>E6 – CCF : situation A ou B, grille identique</vt:lpstr>
      <vt:lpstr>CCF – date clef</vt:lpstr>
      <vt:lpstr>E6 – Epreuve ponctuelle du 11 au 18 juin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JDI – BTS NDRC 03/12/2019</dc:title>
  <dc:creator>odile Nicolas</dc:creator>
  <cp:lastModifiedBy>Nachoua</cp:lastModifiedBy>
  <cp:revision>40</cp:revision>
  <dcterms:created xsi:type="dcterms:W3CDTF">2019-11-30T12:12:09Z</dcterms:created>
  <dcterms:modified xsi:type="dcterms:W3CDTF">2020-03-13T15:26:11Z</dcterms:modified>
</cp:coreProperties>
</file>