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6" r:id="rId4"/>
    <p:sldId id="325" r:id="rId5"/>
    <p:sldId id="327" r:id="rId6"/>
    <p:sldId id="356" r:id="rId7"/>
    <p:sldId id="358" r:id="rId8"/>
    <p:sldId id="355" r:id="rId9"/>
    <p:sldId id="357" r:id="rId10"/>
    <p:sldId id="359" r:id="rId11"/>
    <p:sldId id="360" r:id="rId12"/>
    <p:sldId id="307" r:id="rId13"/>
    <p:sldId id="285" r:id="rId14"/>
    <p:sldId id="312" r:id="rId15"/>
    <p:sldId id="362" r:id="rId16"/>
    <p:sldId id="354" r:id="rId17"/>
    <p:sldId id="310" r:id="rId1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60D"/>
    <a:srgbClr val="5D5D5F"/>
    <a:srgbClr val="D3B4A7"/>
    <a:srgbClr val="FF4713"/>
    <a:srgbClr val="FFFFFF"/>
    <a:srgbClr val="990000"/>
    <a:srgbClr val="E94926"/>
    <a:srgbClr val="FE471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8548" autoAdjust="0"/>
  </p:normalViewPr>
  <p:slideViewPr>
    <p:cSldViewPr>
      <p:cViewPr>
        <p:scale>
          <a:sx n="116" d="100"/>
          <a:sy n="116" d="100"/>
        </p:scale>
        <p:origin x="-296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70" d="100"/>
          <a:sy n="70" d="100"/>
        </p:scale>
        <p:origin x="-846" y="-24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1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17D69B6E-4606-49C2-9368-0641002F652B}" type="datetimeFigureOut">
              <a:rPr lang="fr-FR" smtClean="0"/>
              <a:t>22/03/18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1CDE5BC0-EB6A-4BBB-836E-1DA063EE10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78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1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4E416E38-6796-3F4A-9845-250373C4CDBB}" type="datetimeFigureOut">
              <a:rPr lang="fr-FR" smtClean="0"/>
              <a:t>22/03/18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78317"/>
            <a:ext cx="5440046" cy="3909675"/>
          </a:xfrm>
          <a:prstGeom prst="rect">
            <a:avLst/>
          </a:prstGeom>
        </p:spPr>
        <p:txBody>
          <a:bodyPr vert="horz" lIns="91449" tIns="45724" rIns="91449" bIns="4572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77079060-17BA-0248-A53C-609FF3F526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9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9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32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1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3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>
              <a:buFont typeface="Arial" panose="020B0604020202020204" pitchFamily="34" charset="0"/>
              <a:buChar char="•"/>
            </a:pPr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9060-17BA-0248-A53C-609FF3F526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8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FC51-149B-4414-87CD-5E1881D0448D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6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1C59-3351-40D4-AD0C-51228268EFCE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4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E603-03EF-49DF-AF83-A0A8B5FCC9E1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2452-7113-40D1-B6CE-251F702E2918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004-6558-43FB-97D3-083C2CFBF080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8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2BFC-82AC-434C-A239-8E2CA88FEE40}" type="datetime1">
              <a:rPr lang="fr-FR" smtClean="0"/>
              <a:t>22/03/18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4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B594-5557-4A27-A598-E0588F21A411}" type="datetime1">
              <a:rPr lang="fr-FR" smtClean="0"/>
              <a:t>22/03/18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4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595-6DDB-48D4-B083-D8723D8041C3}" type="datetime1">
              <a:rPr lang="fr-FR" smtClean="0"/>
              <a:t>22/03/18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474D-EFC3-4DD3-8C44-5AB40F6F2E88}" type="datetime1">
              <a:rPr lang="fr-FR" smtClean="0"/>
              <a:t>22/03/18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F5-126D-49A0-9448-8DE9D743FF6D}" type="datetime1">
              <a:rPr lang="fr-FR" smtClean="0"/>
              <a:t>22/03/18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F9E8-CBCD-4145-833A-E0AEBF179788}" type="datetime1">
              <a:rPr lang="fr-FR" smtClean="0"/>
              <a:t>22/03/18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6CF7-1706-48A0-B40F-B2DF0DA30192}" type="datetime1">
              <a:rPr lang="fr-FR" smtClean="0"/>
              <a:t>22/03/18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1E8A-E273-4923-B014-E649E82C56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4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3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838842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latin typeface="Microsoft PhagsPa" panose="020B0502040204020203" pitchFamily="34" charset="0"/>
              </a:rPr>
              <a:t>	</a:t>
            </a:r>
            <a:r>
              <a:rPr lang="fr-FR" sz="2800" b="1" dirty="0" smtClean="0">
                <a:solidFill>
                  <a:srgbClr val="FF5050"/>
                </a:solidFill>
                <a:latin typeface="Microsoft PhagsPa" panose="020B0502040204020203" pitchFamily="34" charset="0"/>
              </a:rPr>
              <a:t>La Cité de </a:t>
            </a:r>
            <a:r>
              <a:rPr lang="fr-FR" sz="2800" b="1" noProof="1" smtClean="0">
                <a:solidFill>
                  <a:srgbClr val="FF5050"/>
                </a:solidFill>
                <a:latin typeface="Microsoft PhagsPa" panose="020B0502040204020203" pitchFamily="34" charset="0"/>
              </a:rPr>
              <a:t>l’économie</a:t>
            </a:r>
            <a:r>
              <a:rPr lang="fr-FR" sz="2800" b="1" dirty="0" smtClean="0">
                <a:solidFill>
                  <a:srgbClr val="FF5050"/>
                </a:solidFill>
                <a:latin typeface="Microsoft PhagsPa" panose="020B0502040204020203" pitchFamily="34" charset="0"/>
              </a:rPr>
              <a:t> et de la monnaie</a:t>
            </a:r>
            <a:endParaRPr lang="fr-FR" sz="4000" b="1" dirty="0">
              <a:solidFill>
                <a:srgbClr val="FF505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132151"/>
            <a:ext cx="2415165" cy="16812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Ressources </a:t>
            </a:r>
            <a:r>
              <a:rPr lang="fr-FR" sz="2400" b="1" i="1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pédagogiques</a:t>
            </a:r>
            <a:r>
              <a:rPr lang="fr-FR" sz="2400" b="1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 de </a:t>
            </a:r>
          </a:p>
          <a:p>
            <a:pPr>
              <a:lnSpc>
                <a:spcPct val="150000"/>
              </a:lnSpc>
            </a:pPr>
            <a:r>
              <a:rPr lang="fr-FR" sz="2400" b="1" dirty="0" err="1" smtClean="0">
                <a:solidFill>
                  <a:schemeClr val="tx1"/>
                </a:solidFill>
                <a:latin typeface="Microsoft PhagsPa" panose="020B0502040204020203" pitchFamily="34" charset="0"/>
              </a:rPr>
              <a:t>Citéco</a:t>
            </a:r>
            <a:r>
              <a:rPr lang="fr-FR" sz="2400" b="1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 </a:t>
            </a:r>
          </a:p>
        </p:txBody>
      </p:sp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9832" y="2629811"/>
            <a:ext cx="4657725" cy="2714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137" y="5500788"/>
            <a:ext cx="104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5157456" y="5539650"/>
            <a:ext cx="279891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Philippe Bonzom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Conseiller du Directeur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Journée académique    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  <a:latin typeface="Microsoft PhagsPa" panose="020B0502040204020203" pitchFamily="34" charset="0"/>
              </a:rPr>
              <a:t>Toulouse, 28 mars 2017</a:t>
            </a:r>
            <a:endParaRPr lang="fr-FR" sz="1400" dirty="0">
              <a:solidFill>
                <a:schemeClr val="tx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9492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" y="44624"/>
            <a:ext cx="5760720" cy="4319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933056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Présentation </a:t>
            </a:r>
            <a:r>
              <a:rPr lang="fr-FR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ressources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Focus </a:t>
            </a:r>
            <a:r>
              <a:rPr lang="fr-FR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BTS Banque</a:t>
            </a:r>
            <a:endParaRPr lang="fr-FR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1400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Noisiel - 28 </a:t>
            </a:r>
            <a:r>
              <a:rPr lang="fr-FR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mars 2018</a:t>
            </a:r>
            <a:endParaRPr lang="fr-FR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343811" y="5445224"/>
            <a:ext cx="6456379" cy="646331"/>
            <a:chOff x="1343811" y="5733256"/>
            <a:chExt cx="6456379" cy="646331"/>
          </a:xfrm>
        </p:grpSpPr>
        <p:sp>
          <p:nvSpPr>
            <p:cNvPr id="7" name="ZoneTexte 6"/>
            <p:cNvSpPr txBox="1"/>
            <p:nvPr/>
          </p:nvSpPr>
          <p:spPr>
            <a:xfrm>
              <a:off x="1343811" y="573325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Helvetica Light"/>
                  <a:cs typeface="Helvetica Light"/>
                </a:rPr>
                <a:t>Caroline </a:t>
              </a:r>
              <a:r>
                <a:rPr lang="fr-FR" dirty="0" err="1">
                  <a:solidFill>
                    <a:schemeClr val="bg1"/>
                  </a:solidFill>
                  <a:latin typeface="Helvetica Light"/>
                  <a:cs typeface="Helvetica Light"/>
                </a:rPr>
                <a:t>Gey</a:t>
              </a:r>
              <a:endParaRPr lang="fr-FR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  <a:p>
              <a:pPr algn="ctr"/>
              <a:r>
                <a:rPr lang="fr-FR" i="1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Pégadogue</a:t>
              </a:r>
              <a:endParaRPr lang="fr-FR" i="1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919870" y="5733256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Nicolas Vinci</a:t>
              </a:r>
              <a:endParaRPr lang="fr-FR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  <a:p>
              <a:pPr algn="ctr"/>
              <a:r>
                <a:rPr lang="fr-FR" i="1" dirty="0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Responsable des publics</a:t>
              </a:r>
              <a:endParaRPr lang="fr-FR" i="1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6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 </a:t>
            </a:r>
            <a:r>
              <a:rPr lang="fr-FR" sz="1600" b="1" dirty="0" err="1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Mag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 »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10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269" y="908720"/>
            <a:ext cx="7117462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rubrique « Le </a:t>
            </a:r>
            <a:r>
              <a:rPr lang="fr-FR" sz="1600" dirty="0" err="1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» propose de suivre l’actualité économique. 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Elle donne accès à des conférences, des débats</a:t>
            </a:r>
            <a:r>
              <a:rPr lang="mr-IN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5877272"/>
            <a:ext cx="7776864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MAG &gt; ACTUALITES ET DEBATS &gt; DEBATS</a:t>
            </a:r>
          </a:p>
        </p:txBody>
      </p:sp>
      <p:grpSp>
        <p:nvGrpSpPr>
          <p:cNvPr id="22" name="Grouper 21"/>
          <p:cNvGrpSpPr/>
          <p:nvPr/>
        </p:nvGrpSpPr>
        <p:grpSpPr>
          <a:xfrm>
            <a:off x="287524" y="1628800"/>
            <a:ext cx="8568952" cy="4115452"/>
            <a:chOff x="539552" y="1628800"/>
            <a:chExt cx="8568952" cy="4115452"/>
          </a:xfrm>
        </p:grpSpPr>
        <p:grpSp>
          <p:nvGrpSpPr>
            <p:cNvPr id="19" name="Grouper 18"/>
            <p:cNvGrpSpPr/>
            <p:nvPr/>
          </p:nvGrpSpPr>
          <p:grpSpPr>
            <a:xfrm>
              <a:off x="539552" y="1628800"/>
              <a:ext cx="8568952" cy="4115452"/>
              <a:chOff x="539552" y="1628800"/>
              <a:chExt cx="8568952" cy="4115452"/>
            </a:xfrm>
          </p:grpSpPr>
          <p:pic>
            <p:nvPicPr>
              <p:cNvPr id="5" name="Image 4" descr="Capture d’écran 2018-03-22 à 11.48.5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9" t="8621" r="6429" b="9000"/>
              <a:stretch/>
            </p:blipFill>
            <p:spPr>
              <a:xfrm>
                <a:off x="539552" y="1628800"/>
                <a:ext cx="5398998" cy="4115452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6948264" y="3429000"/>
                <a:ext cx="2160240" cy="1080120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just">
                  <a:buClr>
                    <a:srgbClr val="FF4713"/>
                  </a:buClr>
                </a:pPr>
                <a:r>
                  <a:rPr lang="fr-FR" dirty="0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Certains débats ont directement trait aux banques et à leurs activités</a:t>
                </a:r>
                <a:endParaRPr lang="fr-FR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13" name="Image 12" descr="noun_1198883_cc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151"/>
              <a:stretch/>
            </p:blipFill>
            <p:spPr>
              <a:xfrm>
                <a:off x="5940152" y="3501008"/>
                <a:ext cx="1152128" cy="1000611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012160" y="3429000"/>
              <a:ext cx="3096344" cy="1152128"/>
            </a:xfrm>
            <a:prstGeom prst="rect">
              <a:avLst/>
            </a:prstGeom>
            <a:noFill/>
            <a:ln>
              <a:solidFill>
                <a:srgbClr val="5D5D5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2701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 </a:t>
            </a:r>
            <a:r>
              <a:rPr lang="fr-FR" sz="1600" b="1" dirty="0" err="1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Mag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 » : un agrégateur de contenus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11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269" y="908720"/>
            <a:ext cx="7117462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dirty="0" err="1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Citeco.fr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est également un agrégateur de contenus rev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êtant un intérêt pédagogique. </a:t>
            </a:r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5877272"/>
            <a:ext cx="7776864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MAG &gt; ACTUALITES ET DEBATS &gt; DEBATS</a:t>
            </a:r>
          </a:p>
        </p:txBody>
      </p:sp>
      <p:grpSp>
        <p:nvGrpSpPr>
          <p:cNvPr id="22" name="Grouper 21"/>
          <p:cNvGrpSpPr/>
          <p:nvPr/>
        </p:nvGrpSpPr>
        <p:grpSpPr>
          <a:xfrm>
            <a:off x="6372200" y="3501008"/>
            <a:ext cx="2592288" cy="1584176"/>
            <a:chOff x="5940152" y="3429000"/>
            <a:chExt cx="2592288" cy="1584176"/>
          </a:xfrm>
        </p:grpSpPr>
        <p:grpSp>
          <p:nvGrpSpPr>
            <p:cNvPr id="19" name="Grouper 18"/>
            <p:cNvGrpSpPr/>
            <p:nvPr/>
          </p:nvGrpSpPr>
          <p:grpSpPr>
            <a:xfrm>
              <a:off x="5940152" y="3429000"/>
              <a:ext cx="2592288" cy="1584176"/>
              <a:chOff x="5940152" y="3429000"/>
              <a:chExt cx="2592288" cy="1584176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6948264" y="3429000"/>
                <a:ext cx="1584176" cy="1584176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lIns="72000" tIns="0" rIns="72000" bIns="0" rtlCol="0" anchor="ctr">
                <a:noAutofit/>
              </a:bodyPr>
              <a:lstStyle/>
              <a:p>
                <a:pPr algn="just">
                  <a:buClr>
                    <a:srgbClr val="FF4713"/>
                  </a:buClr>
                </a:pPr>
                <a:r>
                  <a:rPr lang="fr-FR" u="sng" dirty="0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Exemple</a:t>
                </a:r>
                <a:r>
                  <a:rPr lang="fr-FR" dirty="0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:</a:t>
                </a:r>
              </a:p>
              <a:p>
                <a:pPr algn="just">
                  <a:buClr>
                    <a:srgbClr val="FF4713"/>
                  </a:buClr>
                </a:pPr>
                <a:r>
                  <a:rPr lang="fr-FR" dirty="0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Un fil </a:t>
                </a:r>
                <a:r>
                  <a:rPr lang="fr-FR" dirty="0" err="1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Twitter</a:t>
                </a:r>
                <a:r>
                  <a:rPr lang="fr-FR" dirty="0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consacré au </a:t>
                </a:r>
                <a:r>
                  <a:rPr lang="fr-FR" dirty="0" err="1" smtClean="0">
                    <a:solidFill>
                      <a:srgbClr val="5D5D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Brexit</a:t>
                </a:r>
                <a:endParaRPr lang="fr-FR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13" name="Image 12" descr="noun_1198883_cc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151"/>
              <a:stretch/>
            </p:blipFill>
            <p:spPr>
              <a:xfrm>
                <a:off x="5940152" y="3717032"/>
                <a:ext cx="1152128" cy="1000611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012160" y="3645024"/>
              <a:ext cx="2520280" cy="1152128"/>
            </a:xfrm>
            <a:prstGeom prst="rect">
              <a:avLst/>
            </a:prstGeom>
            <a:noFill/>
            <a:ln>
              <a:solidFill>
                <a:srgbClr val="5D5D5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 descr="Capture d’écran 2018-03-22 à 12.03.1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8303" r="7830" b="16663"/>
          <a:stretch/>
        </p:blipFill>
        <p:spPr>
          <a:xfrm>
            <a:off x="416697" y="1556792"/>
            <a:ext cx="5883495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9"/>
          <p:cNvSpPr txBox="1"/>
          <p:nvPr/>
        </p:nvSpPr>
        <p:spPr>
          <a:xfrm rot="1058316" flipH="1">
            <a:off x="-1554516" y="1221839"/>
            <a:ext cx="10247802" cy="6779555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08082" y="64013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1440" y="4460919"/>
            <a:ext cx="863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Demain : </a:t>
            </a:r>
          </a:p>
          <a:p>
            <a:r>
              <a:rPr lang="fr-FR" sz="3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La Cité de l’économie et de la monnaie</a:t>
            </a:r>
            <a:endParaRPr lang="fr-FR" sz="360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12</a:t>
            </a:fld>
            <a:endParaRPr lang="fr-FR" sz="1800" b="1" i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 7" descr="noun_647055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3608"/>
            <a:ext cx="2647359" cy="29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Demain : la Cité de l’économie et de la monnaie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Une véritable Cité dans l’H</a:t>
            </a:r>
            <a:r>
              <a:rPr lang="fr-FR" sz="1600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ôtel Gaillard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13269" y="1101492"/>
            <a:ext cx="7117462" cy="49244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 la variété des usages offerts aux publics, </a:t>
            </a:r>
            <a:r>
              <a:rPr lang="fr-FR" sz="1600" dirty="0" err="1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Citéco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fait vivre une 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véritable </a:t>
            </a:r>
            <a:endParaRPr lang="fr-FR" sz="1600" dirty="0" smtClean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Cité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dans l’Hôtel 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Gaillard, splendide monument néogothique au cœur de Paris</a:t>
            </a:r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033" y="1987542"/>
            <a:ext cx="4068880" cy="844847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fr-FR" sz="2000" dirty="0" smtClean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033" y="2951228"/>
            <a:ext cx="4068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Découverte des mécanismes économiques, financiers et monétaires.</a:t>
            </a:r>
          </a:p>
          <a:p>
            <a:pPr marL="285750" indent="-285750" defTabSz="747713">
              <a:buClr>
                <a:srgbClr val="FF4713"/>
              </a:buClr>
              <a:buFont typeface="Wingdings" charset="2"/>
              <a:buChar char="§"/>
            </a:pPr>
            <a:endParaRPr lang="fr-FR" sz="1400" dirty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Découverte </a:t>
            </a: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grandes questions </a:t>
            </a:r>
            <a:r>
              <a:rPr lang="fr-FR" sz="14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 structurent la réflexion en sciences économiques.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44101" y="2139095"/>
            <a:ext cx="2844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USAGE PRINCIPAL</a:t>
            </a:r>
          </a:p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Visite à caractère muséal</a:t>
            </a:r>
            <a:endParaRPr lang="fr-FR" sz="14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43088" y="1987541"/>
            <a:ext cx="4068880" cy="844847"/>
          </a:xfrm>
          <a:prstGeom prst="rect">
            <a:avLst/>
          </a:prstGeom>
          <a:solidFill>
            <a:srgbClr val="FF4713"/>
          </a:solidFill>
        </p:spPr>
        <p:txBody>
          <a:bodyPr wrap="square" rtlCol="0">
            <a:noAutofit/>
          </a:bodyPr>
          <a:lstStyle/>
          <a:p>
            <a:endParaRPr lang="fr-FR" dirty="0" smtClean="0"/>
          </a:p>
          <a:p>
            <a:pPr algn="ctr"/>
            <a:endParaRPr lang="fr-FR" b="1" dirty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846974" y="2204246"/>
            <a:ext cx="386110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USAGES COMPLÉMENTAIRES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732946" y="2958787"/>
            <a:ext cx="4079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Ateliers pédagogiques</a:t>
            </a: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endParaRPr lang="fr-FR" sz="1400" dirty="0" smtClean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Manifestations culturelles événementielles (conférences, débats…)</a:t>
            </a: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endParaRPr lang="fr-FR" sz="1400" dirty="0" smtClean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Visite à caractère patrimonial</a:t>
            </a: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endParaRPr lang="fr-FR" sz="1400" dirty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Locations d’espaces</a:t>
            </a: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endParaRPr lang="fr-FR" sz="1400" dirty="0" smtClean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 defTabSz="747713">
              <a:buClr>
                <a:srgbClr val="FF4713"/>
              </a:buClr>
              <a:buFont typeface="Wingdings" charset="2"/>
              <a:buChar char="§"/>
            </a:pPr>
            <a:r>
              <a:rPr lang="fr-FR" sz="14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Services associés : café, boutique…</a:t>
            </a:r>
            <a:endParaRPr lang="fr-FR" sz="1400" dirty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668" y="5289127"/>
            <a:ext cx="1059508" cy="1189230"/>
          </a:xfrm>
          <a:prstGeom prst="rect">
            <a:avLst/>
          </a:prstGeom>
        </p:spPr>
      </p:pic>
      <p:pic>
        <p:nvPicPr>
          <p:cNvPr id="2050" name="Picture 2" descr="Z:\COM_munication\2_OUTILS_COM\Photos de communication (Rev 2017)\Archi\Auditorium ba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391531"/>
            <a:ext cx="1811376" cy="10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081" y="4734227"/>
            <a:ext cx="2350784" cy="17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13</a:t>
            </a:fld>
            <a:endParaRPr lang="fr-FR" sz="1800" b="1" i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Image 19" descr="noun_647055_c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86995"/>
            <a:ext cx="419215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3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9653" y="978714"/>
            <a:ext cx="8424694" cy="864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muséographie de </a:t>
            </a:r>
            <a:r>
              <a:rPr lang="fr-FR" sz="1600" dirty="0" err="1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Citéco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apporte un soin particulier à la mise en scène de la connaissance économique, afin de la rendre concrète, vivante et parlante pour tout un chacun. </a:t>
            </a:r>
          </a:p>
        </p:txBody>
      </p:sp>
      <p:sp>
        <p:nvSpPr>
          <p:cNvPr id="41" name="Rectangle 40"/>
          <p:cNvSpPr/>
          <p:nvPr/>
        </p:nvSpPr>
        <p:spPr>
          <a:xfrm rot="21299338">
            <a:off x="5488199" y="4143258"/>
            <a:ext cx="1697116" cy="25830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/>
          <p:cNvCxnSpPr/>
          <p:nvPr/>
        </p:nvCxnSpPr>
        <p:spPr>
          <a:xfrm rot="21007090" flipV="1">
            <a:off x="6184163" y="3993921"/>
            <a:ext cx="239352" cy="263820"/>
          </a:xfrm>
          <a:prstGeom prst="line">
            <a:avLst/>
          </a:prstGeom>
          <a:ln w="28575">
            <a:solidFill>
              <a:srgbClr val="5D5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 rot="21007090">
            <a:off x="6249112" y="3948072"/>
            <a:ext cx="192833" cy="206437"/>
          </a:xfrm>
          <a:prstGeom prst="ellipse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 rot="21300000">
            <a:off x="844596" y="4411322"/>
            <a:ext cx="3340780" cy="2188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/>
          <p:cNvCxnSpPr/>
          <p:nvPr/>
        </p:nvCxnSpPr>
        <p:spPr>
          <a:xfrm rot="21007752" flipV="1">
            <a:off x="2295390" y="4245496"/>
            <a:ext cx="223424" cy="242415"/>
          </a:xfrm>
          <a:prstGeom prst="line">
            <a:avLst/>
          </a:prstGeom>
          <a:ln w="28575">
            <a:solidFill>
              <a:srgbClr val="5D5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 rot="21007752">
            <a:off x="2361882" y="4206807"/>
            <a:ext cx="180000" cy="189687"/>
          </a:xfrm>
          <a:prstGeom prst="ellipse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 rot="21300000">
            <a:off x="298016" y="2177955"/>
            <a:ext cx="2468300" cy="1867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 rot="21007752" flipV="1">
            <a:off x="1412492" y="2078205"/>
            <a:ext cx="223424" cy="242415"/>
          </a:xfrm>
          <a:prstGeom prst="line">
            <a:avLst/>
          </a:prstGeom>
          <a:ln w="28575">
            <a:solidFill>
              <a:srgbClr val="5D5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 rot="21007752">
            <a:off x="1488037" y="1974365"/>
            <a:ext cx="180000" cy="189687"/>
          </a:xfrm>
          <a:prstGeom prst="ellipse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7" name="ZoneTexte 2056"/>
          <p:cNvSpPr txBox="1"/>
          <p:nvPr/>
        </p:nvSpPr>
        <p:spPr>
          <a:xfrm rot="21300000">
            <a:off x="483785" y="3761132"/>
            <a:ext cx="2212875" cy="186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bureau du directeur</a:t>
            </a:r>
            <a:endParaRPr lang="fr-FR" sz="1200" dirty="0">
              <a:solidFill>
                <a:srgbClr val="5D5D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21300000">
            <a:off x="3650112" y="2137542"/>
            <a:ext cx="2468300" cy="1867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/>
          <p:cNvCxnSpPr/>
          <p:nvPr/>
        </p:nvCxnSpPr>
        <p:spPr>
          <a:xfrm rot="21007752" flipV="1">
            <a:off x="4764588" y="2006197"/>
            <a:ext cx="223424" cy="242415"/>
          </a:xfrm>
          <a:prstGeom prst="line">
            <a:avLst/>
          </a:prstGeom>
          <a:ln w="28575">
            <a:solidFill>
              <a:srgbClr val="5D5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 rot="21007752">
            <a:off x="4840133" y="1933952"/>
            <a:ext cx="180000" cy="189687"/>
          </a:xfrm>
          <a:prstGeom prst="ellipse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 rot="21300000">
            <a:off x="3878158" y="3715753"/>
            <a:ext cx="2192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caisson « Turbulences »</a:t>
            </a:r>
          </a:p>
        </p:txBody>
      </p:sp>
      <p:sp>
        <p:nvSpPr>
          <p:cNvPr id="7" name="Rectangle 6"/>
          <p:cNvSpPr/>
          <p:nvPr/>
        </p:nvSpPr>
        <p:spPr>
          <a:xfrm rot="21319603">
            <a:off x="7325414" y="2191191"/>
            <a:ext cx="1584176" cy="2252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 rot="21027355" flipV="1">
            <a:off x="7901893" y="2221795"/>
            <a:ext cx="223424" cy="230035"/>
          </a:xfrm>
          <a:prstGeom prst="line">
            <a:avLst/>
          </a:prstGeom>
          <a:ln w="28575">
            <a:solidFill>
              <a:srgbClr val="5D5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 rot="21027355">
            <a:off x="8042061" y="2074525"/>
            <a:ext cx="180000" cy="180000"/>
          </a:xfrm>
          <a:prstGeom prst="ellipse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 rot="21300000">
            <a:off x="7514339" y="3995483"/>
            <a:ext cx="1355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tour « Entreprise »</a:t>
            </a:r>
          </a:p>
        </p:txBody>
      </p:sp>
      <p:sp>
        <p:nvSpPr>
          <p:cNvPr id="79" name="ZoneTexte 78"/>
          <p:cNvSpPr txBox="1"/>
          <p:nvPr/>
        </p:nvSpPr>
        <p:spPr>
          <a:xfrm rot="-300000">
            <a:off x="1748283" y="6290938"/>
            <a:ext cx="1617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Made in Partout »</a:t>
            </a:r>
          </a:p>
        </p:txBody>
      </p:sp>
      <p:sp>
        <p:nvSpPr>
          <p:cNvPr id="80" name="ZoneTexte 79"/>
          <p:cNvSpPr txBox="1"/>
          <p:nvPr/>
        </p:nvSpPr>
        <p:spPr>
          <a:xfrm rot="-300000">
            <a:off x="5649703" y="6453702"/>
            <a:ext cx="1617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salle des coffres</a:t>
            </a:r>
          </a:p>
        </p:txBody>
      </p:sp>
      <p:pic>
        <p:nvPicPr>
          <p:cNvPr id="1028" name="Picture 4" descr="Z:\COM_munication\2_OUTILS_COM\Photos de communication (Rev 2017)\Muséo\1B_Bureau du directe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422978" y="2287429"/>
            <a:ext cx="2232882" cy="13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3901924" y="2314252"/>
            <a:ext cx="1964676" cy="13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Z:\COM_munication\2_OUTILS_COM\Photos de communication (Rev 2017)\Muséo\2A_ Scann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1020857" y="4648404"/>
            <a:ext cx="2988257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COM_munication\2_OUTILS_COM\Photos de communication (Rev 2017)\Muséo\2F_ La tour entrepris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7499300" y="2427684"/>
            <a:ext cx="1236402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COM_munication\2_OUTILS_COM\Photos de communication (Rev 2017)\Muséo\6_Coffre aménagé pièc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5663497" y="4381479"/>
            <a:ext cx="1346519" cy="20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14</a:t>
            </a:fld>
            <a:endParaRPr lang="fr-FR" sz="1800" b="1" i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Demain : la Cité de l’économie et de la monnaie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Des dispositifs spectaculaires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noun_647055_c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86995"/>
            <a:ext cx="419215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3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/>
        </p:nvGrpSpPr>
        <p:grpSpPr>
          <a:xfrm>
            <a:off x="395536" y="3068960"/>
            <a:ext cx="1584176" cy="2368951"/>
            <a:chOff x="4013045" y="4165213"/>
            <a:chExt cx="1584176" cy="2368951"/>
          </a:xfrm>
        </p:grpSpPr>
        <p:sp>
          <p:nvSpPr>
            <p:cNvPr id="7" name="Rectangle 6"/>
            <p:cNvSpPr/>
            <p:nvPr/>
          </p:nvSpPr>
          <p:spPr>
            <a:xfrm rot="21319603">
              <a:off x="4013045" y="4281879"/>
              <a:ext cx="1584176" cy="2252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rot="21027355" flipV="1">
              <a:off x="4589524" y="4312483"/>
              <a:ext cx="223424" cy="23003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21027355">
              <a:off x="4729692" y="4165213"/>
              <a:ext cx="180000" cy="180000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 rot="21300000">
              <a:off x="4201970" y="6113785"/>
              <a:ext cx="135531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Dans la peau d’un banquier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131230" y="764704"/>
            <a:ext cx="2015828" cy="2764346"/>
            <a:chOff x="7201240" y="1430789"/>
            <a:chExt cx="2015828" cy="2764346"/>
          </a:xfrm>
        </p:grpSpPr>
        <p:sp>
          <p:nvSpPr>
            <p:cNvPr id="41" name="Rectangle 40"/>
            <p:cNvSpPr/>
            <p:nvPr/>
          </p:nvSpPr>
          <p:spPr>
            <a:xfrm rot="21299338">
              <a:off x="7201240" y="1612056"/>
              <a:ext cx="2015828" cy="2583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/>
            <p:nvPr/>
          </p:nvCxnSpPr>
          <p:spPr>
            <a:xfrm rot="21007090" flipV="1">
              <a:off x="7897814" y="1476638"/>
              <a:ext cx="239352" cy="263820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 rot="21007090">
              <a:off x="7962763" y="1430789"/>
              <a:ext cx="192833" cy="20643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/>
            <p:cNvSpPr txBox="1"/>
            <p:nvPr/>
          </p:nvSpPr>
          <p:spPr>
            <a:xfrm rot="21300000">
              <a:off x="7502901" y="3825135"/>
              <a:ext cx="16170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S’endetter jusqu’où ?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6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15</a:t>
            </a:fld>
            <a:endParaRPr lang="fr-FR" sz="1800" b="1" i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Demain : la Cité de l’économie et de la monnaie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Les dispositifs en lien avec les thématiques du BTS Banque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noun_647055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86995"/>
            <a:ext cx="419215" cy="467999"/>
          </a:xfrm>
          <a:prstGeom prst="rect">
            <a:avLst/>
          </a:prstGeom>
        </p:spPr>
      </p:pic>
      <p:grpSp>
        <p:nvGrpSpPr>
          <p:cNvPr id="2" name="Grouper 1"/>
          <p:cNvGrpSpPr/>
          <p:nvPr/>
        </p:nvGrpSpPr>
        <p:grpSpPr>
          <a:xfrm>
            <a:off x="179512" y="620688"/>
            <a:ext cx="2468300" cy="2070704"/>
            <a:chOff x="40157" y="1614325"/>
            <a:chExt cx="2468300" cy="2070704"/>
          </a:xfrm>
        </p:grpSpPr>
        <p:sp>
          <p:nvSpPr>
            <p:cNvPr id="52" name="Rectangle 51"/>
            <p:cNvSpPr/>
            <p:nvPr/>
          </p:nvSpPr>
          <p:spPr>
            <a:xfrm rot="21300000">
              <a:off x="40157" y="1817915"/>
              <a:ext cx="2468300" cy="1867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/>
            <p:cNvCxnSpPr/>
            <p:nvPr/>
          </p:nvCxnSpPr>
          <p:spPr>
            <a:xfrm rot="21007752" flipV="1">
              <a:off x="1154633" y="1718165"/>
              <a:ext cx="223424" cy="24241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 rot="21007752">
              <a:off x="1230178" y="1614325"/>
              <a:ext cx="180000" cy="18968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7" name="ZoneTexte 2056"/>
            <p:cNvSpPr txBox="1"/>
            <p:nvPr/>
          </p:nvSpPr>
          <p:spPr>
            <a:xfrm rot="21300000">
              <a:off x="167870" y="3401092"/>
              <a:ext cx="2212875" cy="186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Les mots de l’argent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9" name="Image 48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1300000">
              <a:off x="265221" y="2060848"/>
              <a:ext cx="2018172" cy="1307568"/>
            </a:xfrm>
            <a:prstGeom prst="rect">
              <a:avLst/>
            </a:prstGeom>
          </p:spPr>
        </p:pic>
      </p:grpSp>
      <p:grpSp>
        <p:nvGrpSpPr>
          <p:cNvPr id="4" name="Grouper 3"/>
          <p:cNvGrpSpPr/>
          <p:nvPr/>
        </p:nvGrpSpPr>
        <p:grpSpPr>
          <a:xfrm>
            <a:off x="5436096" y="620688"/>
            <a:ext cx="2252276" cy="2088232"/>
            <a:chOff x="3650112" y="1933952"/>
            <a:chExt cx="2468300" cy="2070704"/>
          </a:xfrm>
        </p:grpSpPr>
        <p:sp>
          <p:nvSpPr>
            <p:cNvPr id="59" name="Rectangle 58"/>
            <p:cNvSpPr/>
            <p:nvPr/>
          </p:nvSpPr>
          <p:spPr>
            <a:xfrm rot="21300000">
              <a:off x="3650112" y="2137542"/>
              <a:ext cx="2468300" cy="1867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59"/>
            <p:cNvCxnSpPr/>
            <p:nvPr/>
          </p:nvCxnSpPr>
          <p:spPr>
            <a:xfrm rot="21007752" flipV="1">
              <a:off x="4764588" y="2006197"/>
              <a:ext cx="223424" cy="24241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/>
            <p:cNvSpPr/>
            <p:nvPr/>
          </p:nvSpPr>
          <p:spPr>
            <a:xfrm rot="21007752">
              <a:off x="4840133" y="1933952"/>
              <a:ext cx="180000" cy="18968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 rot="21300000">
              <a:off x="3788130" y="3715753"/>
              <a:ext cx="219226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Troc ou monnaie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00000">
              <a:off x="3928905" y="2348880"/>
              <a:ext cx="1910714" cy="1317942"/>
            </a:xfrm>
            <a:prstGeom prst="rect">
              <a:avLst/>
            </a:prstGeom>
          </p:spPr>
        </p:pic>
      </p:grpSp>
      <p:grpSp>
        <p:nvGrpSpPr>
          <p:cNvPr id="6" name="Grouper 5"/>
          <p:cNvGrpSpPr/>
          <p:nvPr/>
        </p:nvGrpSpPr>
        <p:grpSpPr>
          <a:xfrm>
            <a:off x="2339752" y="3645024"/>
            <a:ext cx="2719292" cy="2390545"/>
            <a:chOff x="844596" y="4206807"/>
            <a:chExt cx="2719292" cy="2390545"/>
          </a:xfrm>
        </p:grpSpPr>
        <p:sp>
          <p:nvSpPr>
            <p:cNvPr id="46" name="Rectangle 45"/>
            <p:cNvSpPr/>
            <p:nvPr/>
          </p:nvSpPr>
          <p:spPr>
            <a:xfrm rot="21300000">
              <a:off x="844596" y="4411322"/>
              <a:ext cx="2719292" cy="218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 rot="21007752" flipV="1">
              <a:off x="2295390" y="4245496"/>
              <a:ext cx="223424" cy="24241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 rot="21007752">
              <a:off x="2361882" y="4206807"/>
              <a:ext cx="180000" cy="18968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/>
            <p:cNvSpPr txBox="1"/>
            <p:nvPr/>
          </p:nvSpPr>
          <p:spPr>
            <a:xfrm rot="21300000">
              <a:off x="942621" y="6309320"/>
              <a:ext cx="252324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Quand la monnaie ne vaut plus rien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00000">
              <a:off x="1024850" y="4581128"/>
              <a:ext cx="2358785" cy="1619647"/>
            </a:xfrm>
            <a:prstGeom prst="rect">
              <a:avLst/>
            </a:prstGeom>
          </p:spPr>
        </p:pic>
      </p:grpSp>
      <p:grpSp>
        <p:nvGrpSpPr>
          <p:cNvPr id="9" name="Grouper 8"/>
          <p:cNvGrpSpPr/>
          <p:nvPr/>
        </p:nvGrpSpPr>
        <p:grpSpPr>
          <a:xfrm>
            <a:off x="6948264" y="2564904"/>
            <a:ext cx="2036252" cy="1963699"/>
            <a:chOff x="5800796" y="4426286"/>
            <a:chExt cx="2468300" cy="2070704"/>
          </a:xfrm>
        </p:grpSpPr>
        <p:sp>
          <p:nvSpPr>
            <p:cNvPr id="55" name="Rectangle 54"/>
            <p:cNvSpPr/>
            <p:nvPr/>
          </p:nvSpPr>
          <p:spPr>
            <a:xfrm rot="21300000">
              <a:off x="5800796" y="4629876"/>
              <a:ext cx="2468300" cy="1867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/>
          </p:nvCxnSpPr>
          <p:spPr>
            <a:xfrm rot="21007752" flipV="1">
              <a:off x="6915272" y="4498531"/>
              <a:ext cx="223424" cy="24241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 rot="21007752">
              <a:off x="6990817" y="4426286"/>
              <a:ext cx="180000" cy="18968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 rot="21300000">
              <a:off x="5938815" y="6203056"/>
              <a:ext cx="2192265" cy="194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 jeu des acteurs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5344060" y="4581128"/>
            <a:ext cx="2468300" cy="2070704"/>
            <a:chOff x="7909849" y="3977493"/>
            <a:chExt cx="2468300" cy="2070704"/>
          </a:xfrm>
        </p:grpSpPr>
        <p:sp>
          <p:nvSpPr>
            <p:cNvPr id="64" name="Rectangle 63"/>
            <p:cNvSpPr/>
            <p:nvPr/>
          </p:nvSpPr>
          <p:spPr>
            <a:xfrm rot="21300000">
              <a:off x="7909849" y="4181083"/>
              <a:ext cx="2468300" cy="1867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/>
            <p:nvPr/>
          </p:nvCxnSpPr>
          <p:spPr>
            <a:xfrm rot="21007752" flipV="1">
              <a:off x="9024325" y="4049738"/>
              <a:ext cx="223424" cy="242415"/>
            </a:xfrm>
            <a:prstGeom prst="line">
              <a:avLst/>
            </a:prstGeom>
            <a:ln w="28575">
              <a:solidFill>
                <a:srgbClr val="5D5D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/>
            <p:cNvSpPr/>
            <p:nvPr/>
          </p:nvSpPr>
          <p:spPr>
            <a:xfrm rot="21007752">
              <a:off x="9099870" y="3977493"/>
              <a:ext cx="180000" cy="189687"/>
            </a:xfrm>
            <a:prstGeom prst="ellipse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 rot="21300000">
              <a:off x="8047867" y="5666961"/>
              <a:ext cx="21922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régulation des activités bancaires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72" name="Imag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00000">
            <a:off x="7092280" y="2996952"/>
            <a:ext cx="1829979" cy="126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8"/>
          <a:srcRect r="38892"/>
          <a:stretch/>
        </p:blipFill>
        <p:spPr>
          <a:xfrm rot="21300000">
            <a:off x="502211" y="3485793"/>
            <a:ext cx="1370827" cy="15480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9"/>
          <a:srcRect r="22126"/>
          <a:stretch/>
        </p:blipFill>
        <p:spPr>
          <a:xfrm rot="21300000">
            <a:off x="3215775" y="1337189"/>
            <a:ext cx="1846739" cy="1637659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00000">
            <a:off x="5631513" y="4986481"/>
            <a:ext cx="1842660" cy="12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3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9653" y="692696"/>
            <a:ext cx="8424694" cy="864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muséographie de </a:t>
            </a:r>
            <a:r>
              <a:rPr lang="fr-FR" sz="1600" dirty="0" err="1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Citéco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permet de mettre en lumière certains enjeux d’actualité économique, contribuant à faire de la Cité un lieu éclairant pour le visiteur-citoyen. 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39" y="-73631"/>
            <a:ext cx="852632" cy="648000"/>
          </a:xfrm>
          <a:prstGeom prst="rect">
            <a:avLst/>
          </a:prstGeom>
        </p:spPr>
      </p:pic>
      <p:sp>
        <p:nvSpPr>
          <p:cNvPr id="36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16</a:t>
            </a:fld>
            <a:endParaRPr lang="fr-FR" sz="1800" b="1" i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95536" y="1431112"/>
            <a:ext cx="8388811" cy="1277808"/>
            <a:chOff x="395536" y="1719144"/>
            <a:chExt cx="8388811" cy="1277808"/>
          </a:xfrm>
        </p:grpSpPr>
        <p:sp>
          <p:nvSpPr>
            <p:cNvPr id="37" name="ZoneTexte 36"/>
            <p:cNvSpPr txBox="1"/>
            <p:nvPr/>
          </p:nvSpPr>
          <p:spPr>
            <a:xfrm>
              <a:off x="395536" y="1865606"/>
              <a:ext cx="2016223" cy="984885"/>
            </a:xfrm>
            <a:prstGeom prst="rect">
              <a:avLst/>
            </a:prstGeom>
            <a:solidFill>
              <a:srgbClr val="FF4713"/>
            </a:solidFill>
            <a:ln w="19050">
              <a:solidFill>
                <a:srgbClr val="FF4713"/>
              </a:solidFill>
            </a:ln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L’innovation,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 facteur-clef de la croissance économique</a:t>
              </a:r>
              <a:endParaRPr lang="fr-FR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915816" y="1719144"/>
              <a:ext cx="5868531" cy="1277808"/>
            </a:xfrm>
            <a:prstGeom prst="rect">
              <a:avLst/>
            </a:prstGeom>
            <a:noFill/>
            <a:ln w="12700">
              <a:solidFill>
                <a:srgbClr val="5D5D5F"/>
              </a:solidFill>
              <a:prstDash val="dash"/>
            </a:ln>
          </p:spPr>
          <p:txBody>
            <a:bodyPr wrap="square" lIns="72000" tIns="0" rIns="72000" bIns="0" rtlCol="0" anchor="ctr">
              <a:noAutofit/>
            </a:bodyPr>
            <a:lstStyle/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2 – « Acteurs » : 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Manipe : « </a:t>
              </a:r>
              <a:r>
                <a:rPr lang="fr-FR" sz="1200" i="1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Memory</a:t>
              </a: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des innovations ».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AVI « La bonne stratégie »</a:t>
              </a:r>
            </a:p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5 – « Régulations » : 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Totem focus : « Comment soutenir la croissance ? » =&gt; focus sur l’État en soutien de l’innovation.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Opinions (AV) : « Comment l’État peut-il soutenir l’innovation ? »</a:t>
              </a:r>
            </a:p>
          </p:txBody>
        </p:sp>
        <p:sp>
          <p:nvSpPr>
            <p:cNvPr id="49" name="Flèche droite 48"/>
            <p:cNvSpPr/>
            <p:nvPr/>
          </p:nvSpPr>
          <p:spPr>
            <a:xfrm>
              <a:off x="2491475" y="2256967"/>
              <a:ext cx="327309" cy="202163"/>
            </a:xfrm>
            <a:prstGeom prst="rightArrow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95536" y="2808224"/>
            <a:ext cx="8388811" cy="1180809"/>
            <a:chOff x="395536" y="2932707"/>
            <a:chExt cx="8388811" cy="1180809"/>
          </a:xfrm>
        </p:grpSpPr>
        <p:sp>
          <p:nvSpPr>
            <p:cNvPr id="38" name="ZoneTexte 37"/>
            <p:cNvSpPr txBox="1"/>
            <p:nvPr/>
          </p:nvSpPr>
          <p:spPr>
            <a:xfrm>
              <a:off x="395536" y="3276890"/>
              <a:ext cx="2016223" cy="492443"/>
            </a:xfrm>
            <a:prstGeom prst="rect">
              <a:avLst/>
            </a:prstGeom>
            <a:solidFill>
              <a:srgbClr val="FF4713"/>
            </a:solidFill>
            <a:ln w="19050">
              <a:solidFill>
                <a:srgbClr val="FF4713"/>
              </a:solidFill>
            </a:ln>
          </p:spPr>
          <p:txBody>
            <a:bodyPr wrap="square" lIns="72000" tIns="0" rIns="72000" bIns="0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 développement durable</a:t>
              </a:r>
              <a:endParaRPr lang="fr-FR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915816" y="2932707"/>
              <a:ext cx="5868531" cy="1180809"/>
            </a:xfrm>
            <a:prstGeom prst="rect">
              <a:avLst/>
            </a:prstGeom>
            <a:noFill/>
            <a:ln w="12700">
              <a:solidFill>
                <a:srgbClr val="5D5D5F"/>
              </a:solidFill>
              <a:prstDash val="dash"/>
            </a:ln>
          </p:spPr>
          <p:txBody>
            <a:bodyPr wrap="square" lIns="72000" tIns="0" rIns="72000" bIns="0" rtlCol="0" anchor="ctr">
              <a:noAutofit/>
            </a:bodyPr>
            <a:lstStyle/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4 – « Instabilités » :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AVI : « Des ressources naturelles limitées ».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Totem focus : « Une croissance verte ».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Totem focus : « Développement et déforestation ».</a:t>
              </a:r>
            </a:p>
            <a:p>
              <a:pPr marL="285750" indent="-285750" algn="just">
                <a:buClr>
                  <a:srgbClr val="FF4713"/>
                </a:buClr>
                <a:buFont typeface="Wingdings" panose="05000000000000000000" pitchFamily="2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5 -  « Régulations »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« Négocier-décider : scénario climat ».</a:t>
              </a:r>
              <a:endParaRPr lang="fr-FR" sz="1200" dirty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" name="Flèche droite 4"/>
            <p:cNvSpPr/>
            <p:nvPr/>
          </p:nvSpPr>
          <p:spPr>
            <a:xfrm>
              <a:off x="2476592" y="3422030"/>
              <a:ext cx="327309" cy="202163"/>
            </a:xfrm>
            <a:prstGeom prst="rightArrow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95536" y="4139380"/>
            <a:ext cx="8388811" cy="958300"/>
            <a:chOff x="395536" y="4304826"/>
            <a:chExt cx="8388811" cy="958300"/>
          </a:xfrm>
        </p:grpSpPr>
        <p:sp>
          <p:nvSpPr>
            <p:cNvPr id="39" name="ZoneTexte 38"/>
            <p:cNvSpPr txBox="1"/>
            <p:nvPr/>
          </p:nvSpPr>
          <p:spPr>
            <a:xfrm>
              <a:off x="395536" y="4414644"/>
              <a:ext cx="2016224" cy="738664"/>
            </a:xfrm>
            <a:prstGeom prst="rect">
              <a:avLst/>
            </a:prstGeom>
            <a:solidFill>
              <a:srgbClr val="FF4713"/>
            </a:solidFill>
            <a:ln w="19050">
              <a:solidFill>
                <a:srgbClr val="FF4713"/>
              </a:solidFill>
            </a:ln>
          </p:spPr>
          <p:txBody>
            <a:bodyPr wrap="square" lIns="72000" tIns="0" rIns="72000" bIns="0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 rôle des entrepreneurs et des TPE-PME</a:t>
              </a:r>
              <a:endParaRPr lang="fr-FR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915816" y="4304826"/>
              <a:ext cx="5868531" cy="958300"/>
            </a:xfrm>
            <a:prstGeom prst="rect">
              <a:avLst/>
            </a:prstGeom>
            <a:noFill/>
            <a:ln w="12700">
              <a:solidFill>
                <a:srgbClr val="5D5D5F"/>
              </a:solidFill>
              <a:prstDash val="dash"/>
            </a:ln>
          </p:spPr>
          <p:txBody>
            <a:bodyPr wrap="square" lIns="72000" tIns="0" rIns="72000" bIns="0" rtlCol="0" anchor="ctr">
              <a:noAutofit/>
            </a:bodyPr>
            <a:lstStyle/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2 – « Acteurs » :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AV  + Maquettes + Photos : « Entreprises et travail »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Totem de salle : « Qu’est-ce qu’une entreprise ? »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AV : « Vies d’entreprises », portraits vidéos d’entrepreneurs TPE, Start-ups, entreprises ESS…</a:t>
              </a:r>
            </a:p>
          </p:txBody>
        </p:sp>
        <p:sp>
          <p:nvSpPr>
            <p:cNvPr id="51" name="Flèche droite 4"/>
            <p:cNvSpPr/>
            <p:nvPr/>
          </p:nvSpPr>
          <p:spPr>
            <a:xfrm>
              <a:off x="2491474" y="4682895"/>
              <a:ext cx="327309" cy="202163"/>
            </a:xfrm>
            <a:prstGeom prst="rightArrow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5536" y="5347330"/>
            <a:ext cx="8388811" cy="1106006"/>
            <a:chOff x="395536" y="5588460"/>
            <a:chExt cx="8388811" cy="1106006"/>
          </a:xfrm>
        </p:grpSpPr>
        <p:sp>
          <p:nvSpPr>
            <p:cNvPr id="55" name="ZoneTexte 54"/>
            <p:cNvSpPr txBox="1"/>
            <p:nvPr/>
          </p:nvSpPr>
          <p:spPr>
            <a:xfrm>
              <a:off x="395536" y="5895242"/>
              <a:ext cx="2016223" cy="492443"/>
            </a:xfrm>
            <a:prstGeom prst="rect">
              <a:avLst/>
            </a:prstGeom>
            <a:solidFill>
              <a:srgbClr val="FF4713"/>
            </a:solidFill>
            <a:ln w="19050">
              <a:solidFill>
                <a:srgbClr val="FF4713"/>
              </a:solidFill>
            </a:ln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Les enjeux de la nouvelle économie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915816" y="5588460"/>
              <a:ext cx="5868531" cy="1106006"/>
            </a:xfrm>
            <a:prstGeom prst="rect">
              <a:avLst/>
            </a:prstGeom>
            <a:noFill/>
            <a:ln w="12700">
              <a:solidFill>
                <a:srgbClr val="5D5D5F"/>
              </a:solidFill>
              <a:prstDash val="dash"/>
            </a:ln>
          </p:spPr>
          <p:txBody>
            <a:bodyPr wrap="square" lIns="72000" tIns="0" rIns="72000" bIns="0" rtlCol="0" anchor="ctr">
              <a:noAutofit/>
            </a:bodyPr>
            <a:lstStyle/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3 – « Marchés »: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Opinions (AV): « Les services vendus sur les plateformes numériques menacent-ils le salariat .»</a:t>
              </a:r>
            </a:p>
            <a:p>
              <a:pPr marL="285750" indent="-285750" algn="just">
                <a:buClr>
                  <a:srgbClr val="FF4713"/>
                </a:buClr>
                <a:buFont typeface="Wingdings" charset="2"/>
                <a:buChar char="§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Bloc 5 – « Régulations » :</a:t>
              </a:r>
            </a:p>
            <a:p>
              <a:pPr marL="742950" lvl="1" indent="-285750" algn="just">
                <a:buClr>
                  <a:srgbClr val="FF4713"/>
                </a:buClr>
                <a:buFont typeface="Wingdings" panose="05000000000000000000" pitchFamily="2" charset="2"/>
                <a:buChar char="ü"/>
              </a:pPr>
              <a:r>
                <a:rPr lang="fr-FR" sz="1200" dirty="0" smtClean="0">
                  <a:solidFill>
                    <a:srgbClr val="5D5D5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Opinions (AV) : « Le droit est-il un bon outil pour réguler l’économie numérique ? »</a:t>
              </a:r>
            </a:p>
          </p:txBody>
        </p:sp>
        <p:sp>
          <p:nvSpPr>
            <p:cNvPr id="57" name="Flèche droite 56"/>
            <p:cNvSpPr/>
            <p:nvPr/>
          </p:nvSpPr>
          <p:spPr>
            <a:xfrm>
              <a:off x="2491475" y="6040382"/>
              <a:ext cx="327309" cy="202163"/>
            </a:xfrm>
            <a:prstGeom prst="rightArrow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noun_64705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86995"/>
            <a:ext cx="419215" cy="46799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Demain : la Cité de l’économie et de la monnaie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Les enjeux d’actualité au cœur de l’exposition permanente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7" y="-171400"/>
            <a:ext cx="9482880" cy="7416824"/>
          </a:xfrm>
          <a:prstGeom prst="rect">
            <a:avLst/>
          </a:prstGeom>
          <a:solidFill>
            <a:srgbClr val="FE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40" y="3356992"/>
            <a:ext cx="5760720" cy="33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708082" y="70971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386382" y="4229653"/>
            <a:ext cx="41044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solidFill>
                  <a:srgbClr val="FF4713"/>
                </a:solidFill>
                <a:latin typeface="Helvetica" charset="0"/>
                <a:ea typeface="Helvetica" charset="0"/>
                <a:cs typeface="Helvetica" charset="0"/>
              </a:rPr>
              <a:t>SOMMAIRE</a:t>
            </a:r>
            <a:endParaRPr lang="fr-FR" sz="3500" dirty="0">
              <a:solidFill>
                <a:srgbClr val="FF471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567200" y="6998327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/>
        </p:nvGrpSpPr>
        <p:grpSpPr>
          <a:xfrm>
            <a:off x="2154670" y="3828201"/>
            <a:ext cx="5621736" cy="648072"/>
            <a:chOff x="1547664" y="859980"/>
            <a:chExt cx="5621736" cy="648072"/>
          </a:xfrm>
          <a:effectLst>
            <a:outerShdw blurRad="76200" dist="635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1547664" y="859980"/>
              <a:ext cx="1080120" cy="648072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33400" y="859980"/>
              <a:ext cx="45360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320418" y="3967571"/>
            <a:ext cx="46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Aujourd’hui : </a:t>
            </a:r>
            <a:r>
              <a:rPr lang="fr-FR" dirty="0" err="1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citeco.fr</a:t>
            </a:r>
            <a:endParaRPr lang="fr-FR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185351" y="3841851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2591968" y="3891497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r 7"/>
          <p:cNvGrpSpPr/>
          <p:nvPr/>
        </p:nvGrpSpPr>
        <p:grpSpPr>
          <a:xfrm>
            <a:off x="2154670" y="5052337"/>
            <a:ext cx="5621736" cy="648072"/>
            <a:chOff x="1547664" y="859980"/>
            <a:chExt cx="5621736" cy="648072"/>
          </a:xfrm>
          <a:effectLst>
            <a:outerShdw blurRad="76200" dist="635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53" name="Rectangle 52"/>
            <p:cNvSpPr/>
            <p:nvPr/>
          </p:nvSpPr>
          <p:spPr>
            <a:xfrm>
              <a:off x="1547664" y="859980"/>
              <a:ext cx="1080120" cy="648072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33400" y="859980"/>
              <a:ext cx="45360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320418" y="5052337"/>
            <a:ext cx="462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Demain : la Cité de l’économie et de la monnaie</a:t>
            </a:r>
            <a:endParaRPr lang="fr-FR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185351" y="5065987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fr-FR" sz="3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591968" y="5115633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F921E8A-E273-4923-B014-E649E82C5670}" type="slidenum">
              <a:rPr lang="fr-FR" sz="1800" b="1" i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 descr="noun_647055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24345"/>
            <a:ext cx="419215" cy="46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73044" y="3817252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24310" y="211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2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12" name="Shape 79"/>
          <p:cNvSpPr txBox="1"/>
          <p:nvPr/>
        </p:nvSpPr>
        <p:spPr>
          <a:xfrm rot="20353410" flipH="1">
            <a:off x="-1338491" y="1293846"/>
            <a:ext cx="10247802" cy="6779555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5496" y="4103100"/>
            <a:ext cx="9721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dirty="0" smtClean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6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Aujourd’hui : </a:t>
            </a:r>
            <a:r>
              <a:rPr lang="fr-FR" sz="60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citeco.fr</a:t>
            </a:r>
            <a:endParaRPr lang="fr-FR" sz="6000" dirty="0" smtClean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3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4048" y="1574790"/>
            <a:ext cx="2575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18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179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98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 smtClean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»</a:t>
            </a:r>
            <a:endParaRPr lang="fr-FR" sz="2400" b="1" dirty="0" smtClean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Z:\COM_munication\2_OUTILS_COM\Photos de communication (Rev 2017)\Muséo\0_ Parcours en 6 bloc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8841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4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269" y="908720"/>
            <a:ext cx="7117462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rubrique « Les clefs de l’éco » reprend l’arborescence de la future exposition permanente.</a:t>
            </a:r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 descr="capture_arb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8"/>
          <a:stretch/>
        </p:blipFill>
        <p:spPr>
          <a:xfrm>
            <a:off x="4788024" y="1556792"/>
            <a:ext cx="3970933" cy="31683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644008" y="2348880"/>
            <a:ext cx="1512168" cy="1512168"/>
          </a:xfrm>
          <a:prstGeom prst="ellipse">
            <a:avLst/>
          </a:prstGeom>
          <a:noFill/>
          <a:ln w="38100" cmpd="sng">
            <a:solidFill>
              <a:srgbClr val="FE47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3074" idx="0"/>
            <a:endCxn id="4" idx="2"/>
          </p:cNvCxnSpPr>
          <p:nvPr/>
        </p:nvCxnSpPr>
        <p:spPr>
          <a:xfrm rot="5400000" flipH="1" flipV="1">
            <a:off x="2716722" y="2509826"/>
            <a:ext cx="1332148" cy="2522424"/>
          </a:xfrm>
          <a:prstGeom prst="bentConnector2">
            <a:avLst/>
          </a:prstGeom>
          <a:ln>
            <a:solidFill>
              <a:srgbClr val="FE471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04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0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» : focus</a:t>
            </a:r>
            <a:endParaRPr lang="fr-FR" sz="2400" b="1" dirty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5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4523" y="5301208"/>
            <a:ext cx="5574955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ACTEURS &gt; BANQUE CENTRALE</a:t>
            </a:r>
          </a:p>
          <a:p>
            <a:pPr algn="just" defTabSz="747713"/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2087724" y="2636912"/>
            <a:ext cx="5201982" cy="720080"/>
            <a:chOff x="332033" y="1987542"/>
            <a:chExt cx="4068880" cy="844847"/>
          </a:xfrm>
        </p:grpSpPr>
        <p:sp>
          <p:nvSpPr>
            <p:cNvPr id="23" name="ZoneTexte 22"/>
            <p:cNvSpPr txBox="1"/>
            <p:nvPr/>
          </p:nvSpPr>
          <p:spPr>
            <a:xfrm>
              <a:off x="332033" y="1987542"/>
              <a:ext cx="4068880" cy="844847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44101" y="2225299"/>
              <a:ext cx="284474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création monétaire</a:t>
              </a:r>
              <a:endParaRPr lang="fr-FR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" name="Image 2" descr="Capture d’écran 2018-03-22 à 11.08.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68519" r="6495" b="13813"/>
          <a:stretch/>
        </p:blipFill>
        <p:spPr>
          <a:xfrm>
            <a:off x="2072233" y="3645024"/>
            <a:ext cx="5232964" cy="908743"/>
          </a:xfrm>
          <a:prstGeom prst="rect">
            <a:avLst/>
          </a:prstGeom>
          <a:ln>
            <a:solidFill>
              <a:srgbClr val="FE4712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784523" y="6093296"/>
            <a:ext cx="6799091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D’autres ressources également via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ACTEURS &gt; BANQUES</a:t>
            </a:r>
          </a:p>
          <a:p>
            <a:pPr algn="just" defTabSz="747713">
              <a:tabLst>
                <a:tab pos="3317875" algn="l"/>
              </a:tabLst>
            </a:pPr>
            <a:r>
              <a:rPr lang="fr-FR" sz="1600" dirty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 BANQUE CENTRALE</a:t>
            </a:r>
          </a:p>
          <a:p>
            <a:pPr algn="just" defTabSz="747713"/>
            <a:endParaRPr lang="fr-FR" sz="1600" dirty="0">
              <a:solidFill>
                <a:srgbClr val="FF471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9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0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» : focus</a:t>
            </a:r>
            <a:endParaRPr lang="fr-FR" sz="2400" b="1" dirty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6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7887" y="5888885"/>
            <a:ext cx="6349559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REGULATIONS &gt; POLITIQUE MONETAIRE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1691680" y="1124741"/>
            <a:ext cx="5760640" cy="720079"/>
            <a:chOff x="332033" y="1987542"/>
            <a:chExt cx="4068880" cy="844847"/>
          </a:xfrm>
        </p:grpSpPr>
        <p:sp>
          <p:nvSpPr>
            <p:cNvPr id="23" name="ZoneTexte 22"/>
            <p:cNvSpPr txBox="1"/>
            <p:nvPr/>
          </p:nvSpPr>
          <p:spPr>
            <a:xfrm>
              <a:off x="332033" y="1987542"/>
              <a:ext cx="4068880" cy="844847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44101" y="2193302"/>
              <a:ext cx="2844744" cy="4333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politique monétaire</a:t>
              </a:r>
            </a:p>
          </p:txBody>
        </p:sp>
      </p:grpSp>
      <p:pic>
        <p:nvPicPr>
          <p:cNvPr id="3" name="Image 2" descr="Capture d’écran 2018-03-22 à 11.17.3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12962" r="1227" b="13387"/>
          <a:stretch/>
        </p:blipFill>
        <p:spPr>
          <a:xfrm>
            <a:off x="1691680" y="1916832"/>
            <a:ext cx="5752702" cy="37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0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» : focus</a:t>
            </a:r>
            <a:endParaRPr lang="fr-FR" sz="2400" b="1" dirty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7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5877272"/>
            <a:ext cx="7776864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REGARDS CROISES &gt; STATISTIQUES ET ECONOMIE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323528" y="1463583"/>
            <a:ext cx="8568952" cy="720078"/>
            <a:chOff x="332033" y="2047159"/>
            <a:chExt cx="4068880" cy="844847"/>
          </a:xfrm>
        </p:grpSpPr>
        <p:sp>
          <p:nvSpPr>
            <p:cNvPr id="23" name="ZoneTexte 22"/>
            <p:cNvSpPr txBox="1"/>
            <p:nvPr/>
          </p:nvSpPr>
          <p:spPr>
            <a:xfrm>
              <a:off x="332033" y="2047159"/>
              <a:ext cx="4068880" cy="844847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5598" y="2090423"/>
              <a:ext cx="3859061" cy="75832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Voir le monde autrement</a:t>
              </a:r>
            </a:p>
            <a:p>
              <a:pPr algn="ctr"/>
              <a:r>
                <a:rPr lang="fr-FR" i="1" dirty="0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Anamorphoses : les agences bancaires</a:t>
              </a:r>
              <a:endParaRPr lang="fr-FR" i="1" dirty="0" smtClean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3" name="Image 2" descr="Capture d’écran 2018-03-22 à 11.36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335"/>
            <a:ext cx="3871557" cy="2622865"/>
          </a:xfrm>
          <a:prstGeom prst="rect">
            <a:avLst/>
          </a:prstGeom>
          <a:ln>
            <a:solidFill>
              <a:srgbClr val="FE4712"/>
            </a:solidFill>
          </a:ln>
        </p:spPr>
      </p:pic>
      <p:pic>
        <p:nvPicPr>
          <p:cNvPr id="5" name="Image 4" descr="Capture d’écran 2018-03-22 à 11.35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335"/>
            <a:ext cx="3851920" cy="2595201"/>
          </a:xfrm>
          <a:prstGeom prst="rect">
            <a:avLst/>
          </a:prstGeom>
          <a:ln>
            <a:solidFill>
              <a:srgbClr val="FE4712"/>
            </a:solidFill>
          </a:ln>
        </p:spPr>
      </p:pic>
    </p:spTree>
    <p:extLst>
      <p:ext uri="{BB962C8B-B14F-4D97-AF65-F5344CB8AC3E}">
        <p14:creationId xmlns:p14="http://schemas.microsoft.com/office/powerpoint/2010/main" val="88687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0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» : focus</a:t>
            </a:r>
            <a:endParaRPr lang="fr-FR" sz="2400" b="1" dirty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8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4523" y="5744869"/>
            <a:ext cx="5574955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ACTEURS &gt; ENTEPRISES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1691680" y="1124742"/>
            <a:ext cx="5760640" cy="726702"/>
            <a:chOff x="332033" y="1987542"/>
            <a:chExt cx="4068880" cy="852617"/>
          </a:xfrm>
        </p:grpSpPr>
        <p:sp>
          <p:nvSpPr>
            <p:cNvPr id="23" name="ZoneTexte 22"/>
            <p:cNvSpPr txBox="1"/>
            <p:nvPr/>
          </p:nvSpPr>
          <p:spPr>
            <a:xfrm>
              <a:off x="332033" y="1987542"/>
              <a:ext cx="4068880" cy="844847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44101" y="2081838"/>
              <a:ext cx="2844744" cy="75832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Vies d’entreprises</a:t>
              </a:r>
            </a:p>
            <a:p>
              <a:pPr algn="ctr"/>
              <a:r>
                <a:rPr lang="fr-FR" i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Une série de vidéos</a:t>
              </a:r>
              <a:endParaRPr lang="fr-FR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" name="Image 3" descr="Capture d’écran 2018-03-22 à 11.12.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1873"/>
          <a:stretch/>
        </p:blipFill>
        <p:spPr>
          <a:xfrm>
            <a:off x="1691680" y="2113102"/>
            <a:ext cx="5760640" cy="2934255"/>
          </a:xfrm>
          <a:prstGeom prst="rect">
            <a:avLst/>
          </a:prstGeom>
          <a:ln w="19050" cmpd="sng">
            <a:solidFill>
              <a:srgbClr val="FE4712"/>
            </a:solidFill>
          </a:ln>
        </p:spPr>
      </p:pic>
    </p:spTree>
    <p:extLst>
      <p:ext uri="{BB962C8B-B14F-4D97-AF65-F5344CB8AC3E}">
        <p14:creationId xmlns:p14="http://schemas.microsoft.com/office/powerpoint/2010/main" val="10696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15" y="3185"/>
            <a:ext cx="1080120" cy="648072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3921" y="3185"/>
            <a:ext cx="4314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3934" y="0"/>
            <a:ext cx="70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Aujourd’hui : </a:t>
            </a:r>
            <a:r>
              <a:rPr lang="fr-FR" sz="2400" b="1" dirty="0" err="1">
                <a:solidFill>
                  <a:srgbClr val="5D5D5F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citeco.fr</a:t>
            </a:r>
            <a:endParaRPr lang="fr-FR" sz="1600" dirty="0">
              <a:solidFill>
                <a:srgbClr val="5D5D5F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fr-FR" sz="1600" b="1" dirty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« Les clefs de l’éco </a:t>
            </a:r>
            <a:r>
              <a:rPr lang="fr-FR" sz="1600" b="1" dirty="0" smtClean="0">
                <a:solidFill>
                  <a:srgbClr val="5D5D5F"/>
                </a:solidFill>
                <a:latin typeface="Helvetica Light" charset="0"/>
                <a:ea typeface="Helvetica Light" charset="0"/>
                <a:cs typeface="Helvetica Light" charset="0"/>
              </a:rPr>
              <a:t>» : focus</a:t>
            </a:r>
            <a:endParaRPr lang="fr-FR" sz="2400" b="1" dirty="0">
              <a:solidFill>
                <a:srgbClr val="5D5D5F"/>
              </a:solidFill>
              <a:latin typeface="Helvetica" panose="020B0604020202020204" pitchFamily="34" charset="0"/>
              <a:ea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66" y="16835"/>
            <a:ext cx="47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5483" y="66481"/>
            <a:ext cx="0" cy="53512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79"/>
          <p:cNvSpPr txBox="1"/>
          <p:nvPr/>
        </p:nvSpPr>
        <p:spPr>
          <a:xfrm rot="20353410" flipH="1">
            <a:off x="8561833" y="6322442"/>
            <a:ext cx="1717067" cy="74404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C6303"/>
              </a:solidFill>
              <a:highlight>
                <a:srgbClr val="F1C232"/>
              </a:highlight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F921E8A-E273-4923-B014-E649E82C5670}" type="slidenum">
              <a:rPr lang="fr-FR" sz="18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9</a:t>
            </a:fld>
            <a:endParaRPr lang="fr-FR" sz="18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1720" y="5877272"/>
            <a:ext cx="3440177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 defTabSz="747713"/>
            <a:r>
              <a:rPr lang="fr-FR" sz="1600" i="1" dirty="0" smtClean="0">
                <a:solidFill>
                  <a:srgbClr val="FF4713"/>
                </a:solidFill>
                <a:latin typeface="Helvetica Light"/>
                <a:cs typeface="Helvetica Light"/>
              </a:rPr>
              <a:t>Pour y accéder :</a:t>
            </a:r>
            <a:endParaRPr lang="fr-FR" sz="1600" i="1" dirty="0" smtClean="0">
              <a:solidFill>
                <a:srgbClr val="FF4713"/>
              </a:solidFill>
              <a:latin typeface="Helvetica Light"/>
              <a:cs typeface="Helvetica Light"/>
            </a:endParaRPr>
          </a:p>
          <a:p>
            <a:pPr algn="just" defTabSz="747713"/>
            <a:r>
              <a:rPr lang="fr-FR" sz="1600" dirty="0" smtClean="0">
                <a:solidFill>
                  <a:srgbClr val="FF47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CLEFS DE L’ECO &gt; MARCHES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0"/>
            <a:ext cx="5760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latin typeface="Helvetica"/>
                <a:cs typeface="Helvetica"/>
              </a:rPr>
              <a:t>@</a:t>
            </a:r>
            <a:endParaRPr lang="fr-FR" sz="3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2051720" y="1124741"/>
            <a:ext cx="5040560" cy="720079"/>
            <a:chOff x="332033" y="1987542"/>
            <a:chExt cx="4068880" cy="844847"/>
          </a:xfrm>
        </p:grpSpPr>
        <p:sp>
          <p:nvSpPr>
            <p:cNvPr id="23" name="ZoneTexte 22"/>
            <p:cNvSpPr txBox="1"/>
            <p:nvPr/>
          </p:nvSpPr>
          <p:spPr>
            <a:xfrm>
              <a:off x="332033" y="1987542"/>
              <a:ext cx="4068880" cy="844847"/>
            </a:xfrm>
            <a:prstGeom prst="rect">
              <a:avLst/>
            </a:prstGeom>
            <a:solidFill>
              <a:srgbClr val="FF4713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2000" dirty="0" smtClean="0">
                <a:solidFill>
                  <a:srgbClr val="5D5D5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44101" y="2193302"/>
              <a:ext cx="2844744" cy="4333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concurrence</a:t>
              </a:r>
            </a:p>
          </p:txBody>
        </p:sp>
      </p:grpSp>
      <p:pic>
        <p:nvPicPr>
          <p:cNvPr id="4" name="Image 3" descr="Capture d’écran 2018-03-22 à 11.24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8142" r="6141" b="7084"/>
          <a:stretch/>
        </p:blipFill>
        <p:spPr>
          <a:xfrm>
            <a:off x="2051720" y="1988839"/>
            <a:ext cx="5040560" cy="38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612</Words>
  <Application>Microsoft Macintosh PowerPoint</Application>
  <PresentationFormat>Présentation à l'écran (4:3)</PresentationFormat>
  <Paragraphs>200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 La Cité de l’économie et de la monnaie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Banque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Cité de l’Economie et de la Monnaie The City of Economics and Money</dc:title>
  <dc:creator>Nicolas Vinci</dc:creator>
  <cp:lastModifiedBy>Nicolas Vinci</cp:lastModifiedBy>
  <cp:revision>413</cp:revision>
  <cp:lastPrinted>2018-02-06T12:50:56Z</cp:lastPrinted>
  <dcterms:created xsi:type="dcterms:W3CDTF">2015-11-25T10:39:48Z</dcterms:created>
  <dcterms:modified xsi:type="dcterms:W3CDTF">2018-03-22T15:52:04Z</dcterms:modified>
</cp:coreProperties>
</file>